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308" r:id="rId3"/>
    <p:sldId id="275" r:id="rId4"/>
    <p:sldId id="278" r:id="rId5"/>
    <p:sldId id="343" r:id="rId6"/>
    <p:sldId id="342" r:id="rId7"/>
    <p:sldId id="273" r:id="rId8"/>
    <p:sldId id="285" r:id="rId9"/>
    <p:sldId id="268" r:id="rId10"/>
    <p:sldId id="309" r:id="rId11"/>
    <p:sldId id="310" r:id="rId12"/>
    <p:sldId id="311" r:id="rId13"/>
    <p:sldId id="286" r:id="rId14"/>
    <p:sldId id="279" r:id="rId15"/>
    <p:sldId id="344" r:id="rId16"/>
    <p:sldId id="282" r:id="rId17"/>
    <p:sldId id="339" r:id="rId18"/>
    <p:sldId id="312" r:id="rId19"/>
    <p:sldId id="340" r:id="rId20"/>
    <p:sldId id="258" r:id="rId21"/>
    <p:sldId id="348" r:id="rId22"/>
    <p:sldId id="322" r:id="rId23"/>
    <p:sldId id="345" r:id="rId24"/>
    <p:sldId id="346" r:id="rId25"/>
    <p:sldId id="349" r:id="rId26"/>
    <p:sldId id="325" r:id="rId27"/>
    <p:sldId id="324" r:id="rId28"/>
    <p:sldId id="288" r:id="rId29"/>
    <p:sldId id="327" r:id="rId30"/>
    <p:sldId id="350" r:id="rId31"/>
    <p:sldId id="259" r:id="rId32"/>
    <p:sldId id="292" r:id="rId33"/>
    <p:sldId id="293" r:id="rId34"/>
    <p:sldId id="295" r:id="rId35"/>
    <p:sldId id="296" r:id="rId36"/>
    <p:sldId id="298" r:id="rId37"/>
    <p:sldId id="331" r:id="rId38"/>
    <p:sldId id="332" r:id="rId39"/>
    <p:sldId id="341" r:id="rId40"/>
    <p:sldId id="333" r:id="rId41"/>
    <p:sldId id="260" r:id="rId42"/>
    <p:sldId id="261" r:id="rId43"/>
    <p:sldId id="336" r:id="rId44"/>
    <p:sldId id="305" r:id="rId45"/>
    <p:sldId id="303" r:id="rId46"/>
    <p:sldId id="304" r:id="rId47"/>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4133"/>
    <a:srgbClr val="E3EB75"/>
    <a:srgbClr val="F0F03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5" autoAdjust="0"/>
    <p:restoredTop sz="93690" autoAdjust="0"/>
  </p:normalViewPr>
  <p:slideViewPr>
    <p:cSldViewPr>
      <p:cViewPr>
        <p:scale>
          <a:sx n="78" d="100"/>
          <a:sy n="78" d="100"/>
        </p:scale>
        <p:origin x="-1116"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62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steve.tonegato.CSPL\Desktop\2010%20IMRC%20OVERALL%20SCORE%20P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36"/>
  <c:chart>
    <c:view3D>
      <c:rAngAx val="1"/>
    </c:view3D>
    <c:plotArea>
      <c:layout/>
      <c:bar3DChart>
        <c:barDir val="col"/>
        <c:grouping val="stacked"/>
        <c:ser>
          <c:idx val="0"/>
          <c:order val="0"/>
          <c:dLbls>
            <c:dLbl>
              <c:idx val="0"/>
              <c:layout>
                <c:manualLayout>
                  <c:x val="1.3888888888889024E-3"/>
                  <c:y val="-0.21587150496134511"/>
                </c:manualLayout>
              </c:layout>
              <c:showVal val="1"/>
            </c:dLbl>
            <c:dLbl>
              <c:idx val="1"/>
              <c:layout>
                <c:manualLayout>
                  <c:x val="1.3888888888889024E-3"/>
                  <c:y val="-0.29206144788888017"/>
                </c:manualLayout>
              </c:layout>
              <c:showVal val="1"/>
            </c:dLbl>
            <c:dLbl>
              <c:idx val="2"/>
              <c:layout>
                <c:manualLayout>
                  <c:x val="8.3333333333333766E-3"/>
                  <c:y val="-0.33523574888114771"/>
                </c:manualLayout>
              </c:layout>
              <c:showVal val="1"/>
            </c:dLbl>
            <c:dLbl>
              <c:idx val="3"/>
              <c:layout>
                <c:manualLayout>
                  <c:x val="2.7777777777778169E-3"/>
                  <c:y val="-0.40380669751592962"/>
                </c:manualLayout>
              </c:layout>
              <c:showVal val="1"/>
            </c:dLbl>
            <c:dLbl>
              <c:idx val="4"/>
              <c:layout>
                <c:manualLayout>
                  <c:x val="5.5555555555555558E-3"/>
                  <c:y val="-0.33523574888114771"/>
                </c:manualLayout>
              </c:layout>
              <c:showVal val="1"/>
            </c:dLbl>
            <c:dLbl>
              <c:idx val="5"/>
              <c:layout>
                <c:manualLayout>
                  <c:x val="1.3888888888889024E-3"/>
                  <c:y val="-0.40380669751592962"/>
                </c:manualLayout>
              </c:layout>
              <c:showVal val="1"/>
            </c:dLbl>
            <c:dLbl>
              <c:idx val="6"/>
              <c:layout>
                <c:manualLayout>
                  <c:x val="4.1666666666666814E-3"/>
                  <c:y val="-0.36317206128791329"/>
                </c:manualLayout>
              </c:layout>
              <c:showVal val="1"/>
            </c:dLbl>
            <c:dLbl>
              <c:idx val="7"/>
              <c:layout>
                <c:manualLayout>
                  <c:x val="4.1665573053368404E-3"/>
                  <c:y val="-0.23618882307535405"/>
                </c:manualLayout>
              </c:layout>
              <c:showVal val="1"/>
            </c:dLbl>
            <c:dLbl>
              <c:idx val="8"/>
              <c:layout>
                <c:manualLayout>
                  <c:x val="2.7777777777778169E-3"/>
                  <c:y val="-0.28190278883187636"/>
                </c:manualLayout>
              </c:layout>
              <c:showVal val="1"/>
            </c:dLbl>
            <c:dLbl>
              <c:idx val="9"/>
              <c:layout>
                <c:manualLayout>
                  <c:x val="9.7222222222222727E-3"/>
                  <c:y val="-0.24126815260385628"/>
                </c:manualLayout>
              </c:layout>
              <c:showVal val="1"/>
            </c:dLbl>
            <c:dLbl>
              <c:idx val="10"/>
              <c:layout>
                <c:manualLayout>
                  <c:x val="1.3888888888889024E-3"/>
                  <c:y val="-0.36317206128791329"/>
                </c:manualLayout>
              </c:layout>
              <c:showVal val="1"/>
            </c:dLbl>
            <c:dLbl>
              <c:idx val="11"/>
              <c:layout>
                <c:manualLayout>
                  <c:x val="8.3333333333333766E-3"/>
                  <c:y val="-0.36571172605216112"/>
                </c:manualLayout>
              </c:layout>
              <c:showVal val="1"/>
            </c:dLbl>
            <c:dLbl>
              <c:idx val="12"/>
              <c:layout>
                <c:manualLayout>
                  <c:x val="6.9444444444446019E-3"/>
                  <c:y val="-0.26920446501062018"/>
                </c:manualLayout>
              </c:layout>
              <c:showVal val="1"/>
            </c:dLbl>
            <c:dLbl>
              <c:idx val="13"/>
              <c:layout>
                <c:manualLayout>
                  <c:x val="6.9444444444444935E-3"/>
                  <c:y val="-0.28952178312463073"/>
                </c:manualLayout>
              </c:layout>
              <c:showVal val="1"/>
            </c:dLbl>
            <c:dLbl>
              <c:idx val="14"/>
              <c:layout>
                <c:manualLayout>
                  <c:x val="5.5555555555555558E-3"/>
                  <c:y val="-0.34031507840965303"/>
                </c:manualLayout>
              </c:layout>
              <c:showVal val="1"/>
            </c:dLbl>
            <c:dLbl>
              <c:idx val="15"/>
              <c:layout>
                <c:manualLayout>
                  <c:x val="5.5555555555555558E-3"/>
                  <c:y val="-0.36317206128791329"/>
                </c:manualLayout>
              </c:layout>
              <c:showVal val="1"/>
            </c:dLbl>
            <c:txPr>
              <a:bodyPr/>
              <a:lstStyle/>
              <a:p>
                <a:pPr>
                  <a:defRPr lang="en-AU"/>
                </a:pPr>
                <a:endParaRPr lang="zh-CN"/>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SCORED'!$CW$3:$CW$18</c:f>
              <c:numCache>
                <c:formatCode>0.00</c:formatCode>
                <c:ptCount val="16"/>
                <c:pt idx="0">
                  <c:v>50</c:v>
                </c:pt>
                <c:pt idx="1">
                  <c:v>72</c:v>
                </c:pt>
                <c:pt idx="2">
                  <c:v>83.333333333333258</c:v>
                </c:pt>
                <c:pt idx="3">
                  <c:v>100</c:v>
                </c:pt>
                <c:pt idx="4">
                  <c:v>83.333333333333258</c:v>
                </c:pt>
                <c:pt idx="5">
                  <c:v>100</c:v>
                </c:pt>
                <c:pt idx="6">
                  <c:v>91.333333333333258</c:v>
                </c:pt>
                <c:pt idx="7">
                  <c:v>56</c:v>
                </c:pt>
                <c:pt idx="8">
                  <c:v>67.333333333333258</c:v>
                </c:pt>
                <c:pt idx="9">
                  <c:v>58.666666666666323</c:v>
                </c:pt>
                <c:pt idx="10">
                  <c:v>91.333333333333258</c:v>
                </c:pt>
                <c:pt idx="11">
                  <c:v>91.333333333333258</c:v>
                </c:pt>
                <c:pt idx="12">
                  <c:v>66.666666666666657</c:v>
                </c:pt>
                <c:pt idx="13">
                  <c:v>72.666666666666671</c:v>
                </c:pt>
                <c:pt idx="14">
                  <c:v>86</c:v>
                </c:pt>
                <c:pt idx="15">
                  <c:v>91.333333333333258</c:v>
                </c:pt>
              </c:numCache>
            </c:numRef>
          </c:val>
        </c:ser>
        <c:shape val="box"/>
        <c:axId val="29342336"/>
        <c:axId val="77680000"/>
        <c:axId val="0"/>
      </c:bar3DChart>
      <c:catAx>
        <c:axId val="29342336"/>
        <c:scaling>
          <c:orientation val="minMax"/>
        </c:scaling>
        <c:axPos val="b"/>
        <c:tickLblPos val="nextTo"/>
        <c:txPr>
          <a:bodyPr/>
          <a:lstStyle/>
          <a:p>
            <a:pPr>
              <a:defRPr lang="en-AU"/>
            </a:pPr>
            <a:endParaRPr lang="zh-CN"/>
          </a:p>
        </c:txPr>
        <c:crossAx val="77680000"/>
        <c:crosses val="autoZero"/>
        <c:auto val="1"/>
        <c:lblAlgn val="ctr"/>
        <c:lblOffset val="100"/>
      </c:catAx>
      <c:valAx>
        <c:axId val="77680000"/>
        <c:scaling>
          <c:orientation val="minMax"/>
        </c:scaling>
        <c:axPos val="l"/>
        <c:majorGridlines/>
        <c:numFmt formatCode="0" sourceLinked="0"/>
        <c:tickLblPos val="nextTo"/>
        <c:txPr>
          <a:bodyPr/>
          <a:lstStyle/>
          <a:p>
            <a:pPr>
              <a:defRPr lang="en-AU"/>
            </a:pPr>
            <a:endParaRPr lang="zh-CN"/>
          </a:p>
        </c:txPr>
        <c:crossAx val="29342336"/>
        <c:crosses val="autoZero"/>
        <c:crossBetween val="between"/>
      </c:valAx>
      <c:spPr>
        <a:ln>
          <a:noFill/>
        </a:ln>
      </c:spPr>
    </c:plotArea>
    <c:plotVisOnly val="1"/>
  </c:chart>
  <c:spPr>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style val="37"/>
  <c:chart>
    <c:view3D>
      <c:rAngAx val="1"/>
    </c:view3D>
    <c:plotArea>
      <c:layout/>
      <c:bar3DChart>
        <c:barDir val="col"/>
        <c:grouping val="clustered"/>
        <c:ser>
          <c:idx val="0"/>
          <c:order val="0"/>
          <c:dLbls>
            <c:txPr>
              <a:bodyPr/>
              <a:lstStyle/>
              <a:p>
                <a:pPr>
                  <a:defRPr lang="en-AU"/>
                </a:pPr>
                <a:endParaRPr lang="zh-CN"/>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SCORED'!$CV$3:$CV$18</c:f>
              <c:numCache>
                <c:formatCode>0.00</c:formatCode>
                <c:ptCount val="16"/>
                <c:pt idx="0">
                  <c:v>40.984444444444108</c:v>
                </c:pt>
                <c:pt idx="1">
                  <c:v>33.680000000000007</c:v>
                </c:pt>
                <c:pt idx="2">
                  <c:v>35.840000000000003</c:v>
                </c:pt>
                <c:pt idx="3">
                  <c:v>43.82222222222223</c:v>
                </c:pt>
                <c:pt idx="4">
                  <c:v>40</c:v>
                </c:pt>
                <c:pt idx="5">
                  <c:v>27.095555555555556</c:v>
                </c:pt>
                <c:pt idx="6">
                  <c:v>43.777777777777786</c:v>
                </c:pt>
                <c:pt idx="7">
                  <c:v>38.406666666666212</c:v>
                </c:pt>
                <c:pt idx="8">
                  <c:v>36.011111111111106</c:v>
                </c:pt>
                <c:pt idx="9">
                  <c:v>30.03111111111113</c:v>
                </c:pt>
                <c:pt idx="10">
                  <c:v>27.895555555555557</c:v>
                </c:pt>
                <c:pt idx="11">
                  <c:v>33.911111111111104</c:v>
                </c:pt>
                <c:pt idx="12">
                  <c:v>43.251111111111115</c:v>
                </c:pt>
                <c:pt idx="13">
                  <c:v>42.577777777777776</c:v>
                </c:pt>
                <c:pt idx="14">
                  <c:v>36.933333333333337</c:v>
                </c:pt>
                <c:pt idx="15">
                  <c:v>19.611111111111203</c:v>
                </c:pt>
              </c:numCache>
            </c:numRef>
          </c:val>
        </c:ser>
        <c:shape val="box"/>
        <c:axId val="33682560"/>
        <c:axId val="33484800"/>
        <c:axId val="0"/>
      </c:bar3DChart>
      <c:catAx>
        <c:axId val="33682560"/>
        <c:scaling>
          <c:orientation val="minMax"/>
        </c:scaling>
        <c:axPos val="b"/>
        <c:tickLblPos val="nextTo"/>
        <c:txPr>
          <a:bodyPr/>
          <a:lstStyle/>
          <a:p>
            <a:pPr>
              <a:defRPr lang="en-AU"/>
            </a:pPr>
            <a:endParaRPr lang="zh-CN"/>
          </a:p>
        </c:txPr>
        <c:crossAx val="33484800"/>
        <c:crosses val="autoZero"/>
        <c:auto val="1"/>
        <c:lblAlgn val="ctr"/>
        <c:lblOffset val="100"/>
      </c:catAx>
      <c:valAx>
        <c:axId val="33484800"/>
        <c:scaling>
          <c:orientation val="minMax"/>
          <c:max val="45"/>
          <c:min val="0"/>
        </c:scaling>
        <c:axPos val="l"/>
        <c:majorGridlines/>
        <c:numFmt formatCode="0" sourceLinked="0"/>
        <c:tickLblPos val="nextTo"/>
        <c:txPr>
          <a:bodyPr/>
          <a:lstStyle/>
          <a:p>
            <a:pPr>
              <a:defRPr lang="en-AU"/>
            </a:pPr>
            <a:endParaRPr lang="zh-CN"/>
          </a:p>
        </c:txPr>
        <c:crossAx val="33682560"/>
        <c:crosses val="autoZero"/>
        <c:crossBetween val="between"/>
        <c:majorUnit val="5"/>
        <c:minorUnit val="1"/>
      </c:valAx>
    </c:plotArea>
    <c:plotVisOnly val="1"/>
  </c:chart>
  <c:spPr>
    <a:ln>
      <a:noFill/>
    </a:ln>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style val="24"/>
  <c:chart>
    <c:view3D>
      <c:rAngAx val="1"/>
    </c:view3D>
    <c:plotArea>
      <c:layout/>
      <c:bar3DChart>
        <c:barDir val="col"/>
        <c:grouping val="clustered"/>
        <c:ser>
          <c:idx val="0"/>
          <c:order val="0"/>
          <c:dLbls>
            <c:txPr>
              <a:bodyPr/>
              <a:lstStyle/>
              <a:p>
                <a:pPr>
                  <a:defRPr lang="en-AU"/>
                </a:pPr>
                <a:endParaRPr lang="zh-CN"/>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SCORED'!$CX$3:$CX$18</c:f>
              <c:numCache>
                <c:formatCode>0.00</c:formatCode>
                <c:ptCount val="16"/>
                <c:pt idx="0">
                  <c:v>308.56031746031664</c:v>
                </c:pt>
                <c:pt idx="1">
                  <c:v>315.48492063492228</c:v>
                </c:pt>
                <c:pt idx="2">
                  <c:v>308.13174603174701</c:v>
                </c:pt>
                <c:pt idx="3">
                  <c:v>306.00873015873015</c:v>
                </c:pt>
                <c:pt idx="4">
                  <c:v>281.65158730158726</c:v>
                </c:pt>
                <c:pt idx="5">
                  <c:v>252.13095238095238</c:v>
                </c:pt>
                <c:pt idx="6">
                  <c:v>312.66150793650769</c:v>
                </c:pt>
                <c:pt idx="7">
                  <c:v>264.19246031746235</c:v>
                </c:pt>
                <c:pt idx="8">
                  <c:v>296.57341269841265</c:v>
                </c:pt>
                <c:pt idx="9">
                  <c:v>236.59642857142867</c:v>
                </c:pt>
                <c:pt idx="10">
                  <c:v>272.8</c:v>
                </c:pt>
                <c:pt idx="11">
                  <c:v>313.92579365079365</c:v>
                </c:pt>
                <c:pt idx="12">
                  <c:v>327.84603174603166</c:v>
                </c:pt>
                <c:pt idx="13">
                  <c:v>315.34007936507925</c:v>
                </c:pt>
                <c:pt idx="14">
                  <c:v>291.41190476190263</c:v>
                </c:pt>
                <c:pt idx="15">
                  <c:v>312.90873015872899</c:v>
                </c:pt>
              </c:numCache>
            </c:numRef>
          </c:val>
        </c:ser>
        <c:shape val="box"/>
        <c:axId val="33872128"/>
        <c:axId val="33873920"/>
        <c:axId val="0"/>
      </c:bar3DChart>
      <c:catAx>
        <c:axId val="33872128"/>
        <c:scaling>
          <c:orientation val="minMax"/>
        </c:scaling>
        <c:axPos val="b"/>
        <c:tickLblPos val="nextTo"/>
        <c:txPr>
          <a:bodyPr/>
          <a:lstStyle/>
          <a:p>
            <a:pPr>
              <a:defRPr lang="en-AU"/>
            </a:pPr>
            <a:endParaRPr lang="zh-CN"/>
          </a:p>
        </c:txPr>
        <c:crossAx val="33873920"/>
        <c:crosses val="autoZero"/>
        <c:auto val="1"/>
        <c:lblAlgn val="ctr"/>
        <c:lblOffset val="100"/>
      </c:catAx>
      <c:valAx>
        <c:axId val="33873920"/>
        <c:scaling>
          <c:orientation val="minMax"/>
        </c:scaling>
        <c:axPos val="l"/>
        <c:majorGridlines/>
        <c:numFmt formatCode="0" sourceLinked="0"/>
        <c:tickLblPos val="nextTo"/>
        <c:txPr>
          <a:bodyPr/>
          <a:lstStyle/>
          <a:p>
            <a:pPr>
              <a:defRPr lang="en-AU"/>
            </a:pPr>
            <a:endParaRPr lang="zh-CN"/>
          </a:p>
        </c:txPr>
        <c:crossAx val="33872128"/>
        <c:crosses val="autoZero"/>
        <c:crossBetween val="between"/>
      </c:valAx>
    </c:plotArea>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style val="34"/>
  <c:chart>
    <c:view3D>
      <c:rAngAx val="1"/>
    </c:view3D>
    <c:plotArea>
      <c:layout/>
      <c:bar3DChart>
        <c:barDir val="col"/>
        <c:grouping val="clustered"/>
        <c:ser>
          <c:idx val="0"/>
          <c:order val="0"/>
          <c:dLbls>
            <c:numFmt formatCode="#,##0.00" sourceLinked="0"/>
            <c:txPr>
              <a:bodyPr/>
              <a:lstStyle/>
              <a:p>
                <a:pPr>
                  <a:defRPr lang="en-AU"/>
                </a:pPr>
                <a:endParaRPr lang="zh-CN"/>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SCORED'!$CY$3:$CY$18</c:f>
              <c:numCache>
                <c:formatCode>General</c:formatCode>
                <c:ptCount val="16"/>
                <c:pt idx="0">
                  <c:v>381.82185185185182</c:v>
                </c:pt>
                <c:pt idx="1">
                  <c:v>374.32608465608399</c:v>
                </c:pt>
                <c:pt idx="2">
                  <c:v>418.18380952380971</c:v>
                </c:pt>
                <c:pt idx="3">
                  <c:v>392.92817460317275</c:v>
                </c:pt>
                <c:pt idx="4">
                  <c:v>375.40912698412694</c:v>
                </c:pt>
                <c:pt idx="5">
                  <c:v>389.24526455026455</c:v>
                </c:pt>
                <c:pt idx="6">
                  <c:v>410.84679894179823</c:v>
                </c:pt>
                <c:pt idx="7">
                  <c:v>399.09349206349214</c:v>
                </c:pt>
                <c:pt idx="8">
                  <c:v>391.48706349206356</c:v>
                </c:pt>
                <c:pt idx="9">
                  <c:v>410.15658730158725</c:v>
                </c:pt>
                <c:pt idx="10">
                  <c:v>379.84896825396902</c:v>
                </c:pt>
                <c:pt idx="11">
                  <c:v>411.01007936507864</c:v>
                </c:pt>
                <c:pt idx="12">
                  <c:v>462.33000000000004</c:v>
                </c:pt>
                <c:pt idx="13">
                  <c:v>425.24658730158723</c:v>
                </c:pt>
                <c:pt idx="14">
                  <c:v>428.47214285714199</c:v>
                </c:pt>
                <c:pt idx="15">
                  <c:v>429.07404761904951</c:v>
                </c:pt>
              </c:numCache>
            </c:numRef>
          </c:val>
        </c:ser>
        <c:shape val="box"/>
        <c:axId val="35574528"/>
        <c:axId val="35576064"/>
        <c:axId val="0"/>
      </c:bar3DChart>
      <c:catAx>
        <c:axId val="35574528"/>
        <c:scaling>
          <c:orientation val="minMax"/>
        </c:scaling>
        <c:axPos val="b"/>
        <c:tickLblPos val="nextTo"/>
        <c:txPr>
          <a:bodyPr/>
          <a:lstStyle/>
          <a:p>
            <a:pPr>
              <a:defRPr lang="en-AU"/>
            </a:pPr>
            <a:endParaRPr lang="zh-CN"/>
          </a:p>
        </c:txPr>
        <c:crossAx val="35576064"/>
        <c:crosses val="autoZero"/>
        <c:auto val="1"/>
        <c:lblAlgn val="ctr"/>
        <c:lblOffset val="100"/>
      </c:catAx>
      <c:valAx>
        <c:axId val="35576064"/>
        <c:scaling>
          <c:orientation val="minMax"/>
        </c:scaling>
        <c:axPos val="l"/>
        <c:majorGridlines/>
        <c:numFmt formatCode="General" sourceLinked="1"/>
        <c:tickLblPos val="nextTo"/>
        <c:txPr>
          <a:bodyPr/>
          <a:lstStyle/>
          <a:p>
            <a:pPr>
              <a:defRPr lang="en-AU"/>
            </a:pPr>
            <a:endParaRPr lang="zh-CN"/>
          </a:p>
        </c:txPr>
        <c:crossAx val="35574528"/>
        <c:crosses val="autoZero"/>
        <c:crossBetween val="between"/>
      </c:valAx>
    </c:plotArea>
    <c:plotVisOnly val="1"/>
  </c:chart>
  <c:spPr>
    <a:ln>
      <a:noFill/>
    </a:ln>
  </c:sp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zh-CN"/>
  <c:style val="41"/>
  <c:chart>
    <c:view3D>
      <c:rAngAx val="1"/>
    </c:view3D>
    <c:plotArea>
      <c:layout/>
      <c:bar3DChart>
        <c:barDir val="col"/>
        <c:grouping val="stacked"/>
        <c:ser>
          <c:idx val="0"/>
          <c:order val="0"/>
          <c:dLbls>
            <c:dLbl>
              <c:idx val="0"/>
              <c:layout>
                <c:manualLayout>
                  <c:x val="1.4336817217546641E-3"/>
                  <c:y val="-0.32098540770396355"/>
                </c:manualLayout>
              </c:layout>
              <c:showVal val="1"/>
            </c:dLbl>
            <c:dLbl>
              <c:idx val="1"/>
              <c:layout>
                <c:manualLayout>
                  <c:x val="2.8673634435093429E-3"/>
                  <c:y val="-0.32839276326636291"/>
                </c:manualLayout>
              </c:layout>
              <c:showVal val="1"/>
            </c:dLbl>
            <c:dLbl>
              <c:idx val="2"/>
              <c:layout>
                <c:manualLayout>
                  <c:x val="4.3010451652639933E-3"/>
                  <c:y val="-0.33826923734956116"/>
                </c:manualLayout>
              </c:layout>
              <c:showVal val="1"/>
            </c:dLbl>
            <c:dLbl>
              <c:idx val="3"/>
              <c:layout>
                <c:manualLayout>
                  <c:x val="5.7347268870186815E-3"/>
                  <c:y val="-0.34073835587035844"/>
                </c:manualLayout>
              </c:layout>
              <c:showVal val="1"/>
            </c:dLbl>
            <c:dLbl>
              <c:idx val="4"/>
              <c:layout>
                <c:manualLayout>
                  <c:x val="7.1684086087733193E-3"/>
                  <c:y val="-0.3209854077039635"/>
                </c:manualLayout>
              </c:layout>
              <c:showVal val="1"/>
            </c:dLbl>
            <c:dLbl>
              <c:idx val="5"/>
              <c:layout>
                <c:manualLayout>
                  <c:x val="0"/>
                  <c:y val="-0.31110893362076403"/>
                </c:manualLayout>
              </c:layout>
              <c:showVal val="1"/>
            </c:dLbl>
            <c:dLbl>
              <c:idx val="6"/>
              <c:layout>
                <c:manualLayout>
                  <c:x val="1.4336817217546641E-3"/>
                  <c:y val="-0.34814571143275752"/>
                </c:manualLayout>
              </c:layout>
              <c:showVal val="1"/>
            </c:dLbl>
            <c:dLbl>
              <c:idx val="7"/>
              <c:layout>
                <c:manualLayout>
                  <c:x val="2.8673634435093919E-3"/>
                  <c:y val="-0.31604717066236182"/>
                </c:manualLayout>
              </c:layout>
              <c:showVal val="1"/>
            </c:dLbl>
            <c:dLbl>
              <c:idx val="8"/>
              <c:layout>
                <c:manualLayout>
                  <c:x val="4.3010451652639933E-3"/>
                  <c:y val="-0.31604717066236182"/>
                </c:manualLayout>
              </c:layout>
              <c:showVal val="1"/>
            </c:dLbl>
            <c:dLbl>
              <c:idx val="9"/>
              <c:layout>
                <c:manualLayout>
                  <c:x val="-1.4336817217546641E-3"/>
                  <c:y val="-0.29629422249596377"/>
                </c:manualLayout>
              </c:layout>
              <c:showVal val="1"/>
            </c:dLbl>
            <c:dLbl>
              <c:idx val="10"/>
              <c:layout>
                <c:manualLayout>
                  <c:x val="7.1684086087733193E-3"/>
                  <c:y val="-0.31110893362076403"/>
                </c:manualLayout>
              </c:layout>
              <c:showVal val="1"/>
            </c:dLbl>
            <c:dLbl>
              <c:idx val="11"/>
              <c:layout>
                <c:manualLayout>
                  <c:x val="1.4336817217546641E-3"/>
                  <c:y val="-0.33580011882876143"/>
                </c:manualLayout>
              </c:layout>
              <c:showVal val="1"/>
            </c:dLbl>
            <c:dLbl>
              <c:idx val="12"/>
              <c:layout>
                <c:manualLayout>
                  <c:x val="1.0035772052282647E-2"/>
                  <c:y val="-0.36049130403675606"/>
                </c:manualLayout>
              </c:layout>
              <c:showVal val="1"/>
            </c:dLbl>
            <c:dLbl>
              <c:idx val="13"/>
              <c:layout>
                <c:manualLayout>
                  <c:x val="2.867363443509447E-3"/>
                  <c:y val="-0.33580011882876143"/>
                </c:manualLayout>
              </c:layout>
              <c:showVal val="1"/>
            </c:dLbl>
            <c:dLbl>
              <c:idx val="14"/>
              <c:layout>
                <c:manualLayout>
                  <c:x val="4.3010451652641416E-3"/>
                  <c:y val="-0.34073835587035844"/>
                </c:manualLayout>
              </c:layout>
              <c:showVal val="1"/>
            </c:dLbl>
            <c:dLbl>
              <c:idx val="15"/>
              <c:layout>
                <c:manualLayout>
                  <c:x val="5.7346139986941599E-3"/>
                  <c:y val="-0.33580011882876143"/>
                </c:manualLayout>
              </c:layout>
              <c:showVal val="1"/>
            </c:dLbl>
            <c:txPr>
              <a:bodyPr/>
              <a:lstStyle/>
              <a:p>
                <a:pPr>
                  <a:defRPr lang="en-AU"/>
                </a:pPr>
                <a:endParaRPr lang="zh-CN"/>
              </a:p>
            </c:txPr>
            <c:showVal val="1"/>
          </c:dLbls>
          <c:cat>
            <c:strRef>
              <c:f>'IMRC SCORED'!$CU$3:$CU$18</c:f>
              <c:strCache>
                <c:ptCount val="16"/>
                <c:pt idx="0">
                  <c:v>Russia</c:v>
                </c:pt>
                <c:pt idx="1">
                  <c:v>Ukraine</c:v>
                </c:pt>
                <c:pt idx="2">
                  <c:v>Black Gold</c:v>
                </c:pt>
                <c:pt idx="3">
                  <c:v>White Eagles</c:v>
                </c:pt>
                <c:pt idx="4">
                  <c:v>Black Hawks</c:v>
                </c:pt>
                <c:pt idx="5">
                  <c:v>Fenxi</c:v>
                </c:pt>
                <c:pt idx="6">
                  <c:v>Zibo</c:v>
                </c:pt>
                <c:pt idx="7">
                  <c:v>Consol No 1</c:v>
                </c:pt>
                <c:pt idx="8">
                  <c:v>Doe Run</c:v>
                </c:pt>
                <c:pt idx="9">
                  <c:v>Consol No 2</c:v>
                </c:pt>
                <c:pt idx="10">
                  <c:v>Tata Steel</c:v>
                </c:pt>
                <c:pt idx="11">
                  <c:v>Singareni</c:v>
                </c:pt>
                <c:pt idx="12">
                  <c:v>Appin</c:v>
                </c:pt>
                <c:pt idx="13">
                  <c:v>Spingvale</c:v>
                </c:pt>
                <c:pt idx="14">
                  <c:v>Crinum</c:v>
                </c:pt>
                <c:pt idx="15">
                  <c:v>North Goonyella</c:v>
                </c:pt>
              </c:strCache>
            </c:strRef>
          </c:cat>
          <c:val>
            <c:numRef>
              <c:f>'IMRC SCORED'!$CZ$3:$CZ$18</c:f>
              <c:numCache>
                <c:formatCode>0.00</c:formatCode>
                <c:ptCount val="16"/>
                <c:pt idx="0">
                  <c:v>781.36661375661299</c:v>
                </c:pt>
                <c:pt idx="1">
                  <c:v>795.49100529100519</c:v>
                </c:pt>
                <c:pt idx="2">
                  <c:v>845.48888888888894</c:v>
                </c:pt>
                <c:pt idx="3">
                  <c:v>842.75912698412696</c:v>
                </c:pt>
                <c:pt idx="4">
                  <c:v>780.39404761904802</c:v>
                </c:pt>
                <c:pt idx="5">
                  <c:v>768.47177248677303</c:v>
                </c:pt>
                <c:pt idx="6">
                  <c:v>858.61941798941791</c:v>
                </c:pt>
                <c:pt idx="7">
                  <c:v>757.69261904761913</c:v>
                </c:pt>
                <c:pt idx="8">
                  <c:v>791.40492063492047</c:v>
                </c:pt>
                <c:pt idx="9">
                  <c:v>735.45079365079368</c:v>
                </c:pt>
                <c:pt idx="10">
                  <c:v>771.87785714285712</c:v>
                </c:pt>
                <c:pt idx="11">
                  <c:v>850.18031746031852</c:v>
                </c:pt>
                <c:pt idx="12">
                  <c:v>900.09380952381309</c:v>
                </c:pt>
                <c:pt idx="13">
                  <c:v>855.83111111110759</c:v>
                </c:pt>
                <c:pt idx="14">
                  <c:v>842.81738095238154</c:v>
                </c:pt>
                <c:pt idx="15">
                  <c:v>852.92722222221869</c:v>
                </c:pt>
              </c:numCache>
            </c:numRef>
          </c:val>
        </c:ser>
        <c:shape val="cylinder"/>
        <c:axId val="36006528"/>
        <c:axId val="36106624"/>
        <c:axId val="0"/>
      </c:bar3DChart>
      <c:catAx>
        <c:axId val="36006528"/>
        <c:scaling>
          <c:orientation val="minMax"/>
        </c:scaling>
        <c:axPos val="b"/>
        <c:tickLblPos val="nextTo"/>
        <c:txPr>
          <a:bodyPr/>
          <a:lstStyle/>
          <a:p>
            <a:pPr>
              <a:defRPr lang="en-AU"/>
            </a:pPr>
            <a:endParaRPr lang="zh-CN"/>
          </a:p>
        </c:txPr>
        <c:crossAx val="36106624"/>
        <c:crosses val="autoZero"/>
        <c:auto val="1"/>
        <c:lblAlgn val="ctr"/>
        <c:lblOffset val="100"/>
      </c:catAx>
      <c:valAx>
        <c:axId val="36106624"/>
        <c:scaling>
          <c:orientation val="minMax"/>
        </c:scaling>
        <c:axPos val="l"/>
        <c:majorGridlines/>
        <c:numFmt formatCode="0" sourceLinked="0"/>
        <c:tickLblPos val="nextTo"/>
        <c:txPr>
          <a:bodyPr/>
          <a:lstStyle/>
          <a:p>
            <a:pPr>
              <a:defRPr lang="en-AU"/>
            </a:pPr>
            <a:endParaRPr lang="zh-CN"/>
          </a:p>
        </c:txPr>
        <c:crossAx val="36006528"/>
        <c:crosses val="autoZero"/>
        <c:crossBetween val="between"/>
      </c:valAx>
    </c:plotArea>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ea typeface="+mn-ea"/>
              </a:defRPr>
            </a:lvl1pPr>
          </a:lstStyle>
          <a:p>
            <a:pPr>
              <a:defRPr/>
            </a:pPr>
            <a:fld id="{A36408F5-A7C3-424D-82B8-29431BB4A175}" type="datetimeFigureOut">
              <a:rPr lang="en-US"/>
              <a:pPr>
                <a:defRPr/>
              </a:pPr>
              <a:t>9/28/2011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ea typeface="+mn-ea"/>
              </a:defRPr>
            </a:lvl1pPr>
          </a:lstStyle>
          <a:p>
            <a:pPr>
              <a:defRPr/>
            </a:pPr>
            <a:fld id="{EA1CF2F6-8F27-4B86-B093-A2A29833F66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p:cNvSpPr>
          <p:nvPr>
            <p:ph type="sldImg"/>
          </p:nvPr>
        </p:nvSpPr>
        <p:spPr bwMode="auto">
          <a:noFill/>
          <a:ln>
            <a:solidFill>
              <a:srgbClr val="000000"/>
            </a:solidFill>
            <a:miter lim="800000"/>
            <a:headEnd/>
            <a:tailEnd/>
          </a:ln>
        </p:spPr>
      </p:sp>
      <p:sp>
        <p:nvSpPr>
          <p:cNvPr id="122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AU" altLang="zh-CN" smtClean="0"/>
              <a:t>Communication is the key – ALL IN ENGLISH</a:t>
            </a:r>
          </a:p>
          <a:p>
            <a:pPr>
              <a:spcBef>
                <a:spcPct val="0"/>
              </a:spcBef>
              <a:buFontTx/>
              <a:buChar char="-"/>
            </a:pPr>
            <a:r>
              <a:rPr lang="en-AU" altLang="zh-CN" smtClean="0"/>
              <a:t>must be clear and timely – email, language</a:t>
            </a:r>
          </a:p>
          <a:p>
            <a:pPr>
              <a:spcBef>
                <a:spcPct val="0"/>
              </a:spcBef>
              <a:buFontTx/>
              <a:buChar char="-"/>
            </a:pPr>
            <a:r>
              <a:rPr lang="en-AU" altLang="zh-CN" smtClean="0"/>
              <a:t>EMAIL – philosophy of returning emails ASAP as a PRIORITY</a:t>
            </a:r>
            <a:r>
              <a:rPr lang="en-AU" altLang="zh-CN" b="1" smtClean="0"/>
              <a:t>: 672 emails </a:t>
            </a:r>
            <a:r>
              <a:rPr lang="en-AU" altLang="zh-CN" smtClean="0"/>
              <a:t>– EXCLUDING internal emails</a:t>
            </a:r>
          </a:p>
          <a:p>
            <a:pPr>
              <a:spcBef>
                <a:spcPct val="0"/>
              </a:spcBef>
              <a:buFontTx/>
              <a:buChar char="-"/>
            </a:pPr>
            <a:r>
              <a:rPr lang="en-AU" altLang="zh-CN" smtClean="0"/>
              <a:t>key elements include all activities and required resourcing – 1 service – 4 stations – but only 1 familiar with station and colliery</a:t>
            </a:r>
          </a:p>
          <a:p>
            <a:pPr>
              <a:spcBef>
                <a:spcPct val="0"/>
              </a:spcBef>
            </a:pPr>
            <a:r>
              <a:rPr lang="en-AU" altLang="zh-CN" smtClean="0"/>
              <a:t>Resourcing- Manning-Assessors-Patients -Assistants-Liason </a:t>
            </a:r>
          </a:p>
          <a:p>
            <a:pPr>
              <a:spcBef>
                <a:spcPct val="0"/>
              </a:spcBef>
            </a:pPr>
            <a:r>
              <a:rPr lang="en-AU" altLang="zh-CN" smtClean="0"/>
              <a:t>Competition Information – 16 Pages</a:t>
            </a:r>
          </a:p>
          <a:p>
            <a:pPr>
              <a:spcBef>
                <a:spcPct val="0"/>
              </a:spcBef>
            </a:pPr>
            <a:r>
              <a:rPr lang="en-AU" altLang="zh-CN" smtClean="0"/>
              <a:t>Reference Material – 19 separate documents – focused on fine detail of procedures and equipment, as well as scoresheets, recent aust comp report, team deployment sheet, philossophies on team roles and fuctions (trauma managemnt), etc</a:t>
            </a:r>
          </a:p>
          <a:p>
            <a:pPr>
              <a:spcBef>
                <a:spcPct val="0"/>
              </a:spcBef>
            </a:pPr>
            <a:endParaRPr lang="en-AU" altLang="zh-CN" smtClean="0"/>
          </a:p>
          <a:p>
            <a:pPr>
              <a:spcBef>
                <a:spcPct val="0"/>
              </a:spcBef>
            </a:pPr>
            <a:endParaRPr lang="en-AU" altLang="zh-CN" smtClean="0"/>
          </a:p>
        </p:txBody>
      </p:sp>
      <p:sp>
        <p:nvSpPr>
          <p:cNvPr id="122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22974B5-0973-4292-9CD6-CFA89D772663}" type="slidenum">
              <a:rPr lang="en-US" altLang="zh-CN"/>
              <a:pPr/>
              <a:t>7</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90000"/>
              </a:lnSpc>
              <a:spcBef>
                <a:spcPct val="0"/>
              </a:spcBef>
            </a:pPr>
            <a:r>
              <a:rPr lang="en-AU" altLang="zh-CN" b="1" smtClean="0"/>
              <a:t>I dome Exercise – route marking – efficiency, attention to detail</a:t>
            </a:r>
          </a:p>
          <a:p>
            <a:pPr>
              <a:lnSpc>
                <a:spcPct val="90000"/>
              </a:lnSpc>
              <a:spcBef>
                <a:spcPct val="0"/>
              </a:spcBef>
            </a:pPr>
            <a:r>
              <a:rPr lang="en-AU" altLang="zh-CN" smtClean="0"/>
              <a:t>This exercise is set for completion by 3 teams of 2 persons each simultaneously in the Domes - simple task of assessing the 12 North Panel status for damage following a ‘windblast’ event. </a:t>
            </a:r>
          </a:p>
          <a:p>
            <a:pPr>
              <a:lnSpc>
                <a:spcPct val="90000"/>
              </a:lnSpc>
              <a:spcBef>
                <a:spcPct val="0"/>
              </a:spcBef>
            </a:pPr>
            <a:r>
              <a:rPr lang="en-AU" altLang="zh-CN" smtClean="0"/>
              <a:t>Not required to be under breathing apparatus as it is a speed exercise with the aim to check accuracy and attention to detail during an inspection. </a:t>
            </a:r>
            <a:endParaRPr lang="en-US" altLang="zh-CN" sz="1100" smtClean="0"/>
          </a:p>
          <a:p>
            <a:pPr>
              <a:lnSpc>
                <a:spcPct val="90000"/>
              </a:lnSpc>
              <a:spcBef>
                <a:spcPct val="0"/>
              </a:spcBef>
            </a:pPr>
            <a:r>
              <a:rPr lang="en-AU" altLang="zh-CN" smtClean="0"/>
              <a:t>The Competitors will be provided with instruction that:</a:t>
            </a:r>
            <a:endParaRPr lang="en-US" altLang="zh-CN" sz="1100" smtClean="0"/>
          </a:p>
          <a:p>
            <a:pPr>
              <a:lnSpc>
                <a:spcPct val="90000"/>
              </a:lnSpc>
              <a:spcBef>
                <a:spcPct val="0"/>
              </a:spcBef>
            </a:pPr>
            <a:r>
              <a:rPr lang="en-AU" altLang="zh-CN" smtClean="0"/>
              <a:t>The 12 North Panel was not producing but the last production shift had reported a significant amount of roof in the pillar extraction panel was still standing (i.e. not yet collapsed)</a:t>
            </a:r>
            <a:endParaRPr lang="en-US" altLang="zh-CN" sz="1100" smtClean="0"/>
          </a:p>
          <a:p>
            <a:pPr>
              <a:lnSpc>
                <a:spcPct val="90000"/>
              </a:lnSpc>
              <a:spcBef>
                <a:spcPct val="0"/>
              </a:spcBef>
            </a:pPr>
            <a:r>
              <a:rPr lang="en-AU" altLang="zh-CN" smtClean="0"/>
              <a:t>A large noise and pressure event has been felt in a neighbouring Panel and it is suspected that a goaf fall and windblast may have just occurred in the 12 North Panel </a:t>
            </a:r>
            <a:endParaRPr lang="en-US" altLang="zh-CN" sz="1100" smtClean="0"/>
          </a:p>
          <a:p>
            <a:pPr>
              <a:lnSpc>
                <a:spcPct val="90000"/>
              </a:lnSpc>
              <a:spcBef>
                <a:spcPct val="0"/>
              </a:spcBef>
            </a:pPr>
            <a:r>
              <a:rPr lang="en-AU" altLang="zh-CN" smtClean="0"/>
              <a:t>The Shift Undermanager has instructed you to conduct an inspection of the 12 North Panel (only in areas that can be safely accessed) up to the Cribroom located at 8 CT.</a:t>
            </a:r>
            <a:endParaRPr lang="en-US" altLang="zh-CN" sz="1100" smtClean="0"/>
          </a:p>
          <a:p>
            <a:pPr>
              <a:lnSpc>
                <a:spcPct val="90000"/>
              </a:lnSpc>
              <a:spcBef>
                <a:spcPct val="0"/>
              </a:spcBef>
            </a:pPr>
            <a:r>
              <a:rPr lang="en-AU" altLang="zh-CN" smtClean="0"/>
              <a:t>You are to mark the location and status of major assets on the plan</a:t>
            </a:r>
            <a:endParaRPr lang="en-US" altLang="zh-CN" sz="1100" smtClean="0"/>
          </a:p>
          <a:p>
            <a:pPr>
              <a:lnSpc>
                <a:spcPct val="90000"/>
              </a:lnSpc>
              <a:spcBef>
                <a:spcPct val="0"/>
              </a:spcBef>
            </a:pPr>
            <a:r>
              <a:rPr lang="en-AU" altLang="zh-CN" smtClean="0"/>
              <a:t>You are to make comment on anything that isn’t normal or suspected to be damaged but you are not to move or change anything. </a:t>
            </a:r>
            <a:endParaRPr lang="en-US" altLang="zh-CN" sz="1100" smtClean="0"/>
          </a:p>
          <a:p>
            <a:pPr>
              <a:lnSpc>
                <a:spcPct val="90000"/>
              </a:lnSpc>
              <a:spcBef>
                <a:spcPct val="0"/>
              </a:spcBef>
            </a:pPr>
            <a:endParaRPr lang="en-US" altLang="zh-CN" b="1" i="1" smtClean="0"/>
          </a:p>
          <a:p>
            <a:pPr>
              <a:lnSpc>
                <a:spcPct val="90000"/>
              </a:lnSpc>
              <a:spcBef>
                <a:spcPct val="0"/>
              </a:spcBef>
            </a:pPr>
            <a:r>
              <a:rPr lang="en-US" altLang="zh-CN" b="1" i="1" smtClean="0"/>
              <a:t>Avie Exercie – response to smoke and gas – communication – team safety – team procedures – fire fighting</a:t>
            </a:r>
          </a:p>
          <a:p>
            <a:pPr>
              <a:lnSpc>
                <a:spcPct val="90000"/>
              </a:lnSpc>
              <a:spcBef>
                <a:spcPct val="0"/>
              </a:spcBef>
            </a:pPr>
            <a:r>
              <a:rPr lang="en-US" altLang="zh-CN" i="1" smtClean="0"/>
              <a:t>Fire event will be triggered at 4 CT TX when Trainees reach inbye 9 c/t - </a:t>
            </a:r>
            <a:r>
              <a:rPr lang="en-AU" altLang="zh-CN" smtClean="0"/>
              <a:t>Flame animation (3 levels),</a:t>
            </a:r>
            <a:r>
              <a:rPr lang="en-US" altLang="zh-CN" sz="2000" smtClean="0"/>
              <a:t> </a:t>
            </a:r>
            <a:r>
              <a:rPr lang="en-AU" altLang="zh-CN" smtClean="0"/>
              <a:t>Fire Audio - Three levels of smoke</a:t>
            </a:r>
            <a:endParaRPr lang="en-US" altLang="zh-CN" sz="2000" smtClean="0"/>
          </a:p>
          <a:p>
            <a:pPr>
              <a:lnSpc>
                <a:spcPct val="90000"/>
              </a:lnSpc>
              <a:spcBef>
                <a:spcPct val="0"/>
              </a:spcBef>
            </a:pPr>
            <a:r>
              <a:rPr lang="en-US" altLang="zh-CN" smtClean="0"/>
              <a:t>Various assets will populate the panel to provide realism e.g.:</a:t>
            </a:r>
            <a:r>
              <a:rPr lang="en-AU" altLang="zh-CN" smtClean="0"/>
              <a:t>Material Pods</a:t>
            </a:r>
            <a:r>
              <a:rPr lang="en-US" altLang="zh-CN" smtClean="0"/>
              <a:t>- </a:t>
            </a:r>
            <a:r>
              <a:rPr lang="en-AU" altLang="zh-CN" smtClean="0"/>
              <a:t>LHD Vehicle</a:t>
            </a:r>
            <a:r>
              <a:rPr lang="en-US" altLang="zh-CN" smtClean="0"/>
              <a:t> -</a:t>
            </a:r>
            <a:r>
              <a:rPr lang="en-AU" altLang="zh-CN" smtClean="0"/>
              <a:t>Rubbish, pallets </a:t>
            </a:r>
            <a:endParaRPr lang="en-US" altLang="zh-CN" smtClean="0"/>
          </a:p>
          <a:p>
            <a:pPr>
              <a:lnSpc>
                <a:spcPct val="90000"/>
              </a:lnSpc>
              <a:spcBef>
                <a:spcPct val="0"/>
              </a:spcBef>
            </a:pPr>
            <a:r>
              <a:rPr lang="en-US" altLang="zh-CN" smtClean="0"/>
              <a:t>Life line installed on LHS rib in return</a:t>
            </a:r>
          </a:p>
          <a:p>
            <a:pPr>
              <a:lnSpc>
                <a:spcPct val="90000"/>
              </a:lnSpc>
              <a:spcBef>
                <a:spcPct val="0"/>
              </a:spcBef>
            </a:pPr>
            <a:r>
              <a:rPr lang="en-US" altLang="zh-CN" smtClean="0"/>
              <a:t>Water Barriers (Concentrated) And Stonedust Barriers (Concentrated)</a:t>
            </a:r>
          </a:p>
          <a:p>
            <a:pPr>
              <a:lnSpc>
                <a:spcPct val="90000"/>
              </a:lnSpc>
              <a:spcBef>
                <a:spcPct val="0"/>
              </a:spcBef>
            </a:pPr>
            <a:r>
              <a:rPr lang="en-US" altLang="zh-CN" smtClean="0"/>
              <a:t>The door opening will be triggered by button on the wand. The longer the door is is openthe more smoke passés through the door. The smoke will pass from B Hdg to A Hdg.</a:t>
            </a:r>
          </a:p>
          <a:p>
            <a:pPr>
              <a:lnSpc>
                <a:spcPct val="90000"/>
              </a:lnSpc>
              <a:spcBef>
                <a:spcPct val="0"/>
              </a:spcBef>
            </a:pPr>
            <a:r>
              <a:rPr lang="en-US" altLang="zh-CN" smtClean="0"/>
              <a:t>1000V  cable (black) providing power from TX  to Load Centre hung to roof on LHS of roadway (looking inbye). </a:t>
            </a:r>
            <a:r>
              <a:rPr lang="en-US" altLang="zh-CN" b="1" i="1" smtClean="0"/>
              <a:t>Note:</a:t>
            </a:r>
            <a:r>
              <a:rPr lang="en-US" altLang="zh-CN" smtClean="0"/>
              <a:t>  Load Centre not required for International Rescue Module.</a:t>
            </a:r>
          </a:p>
          <a:p>
            <a:pPr>
              <a:lnSpc>
                <a:spcPct val="90000"/>
              </a:lnSpc>
              <a:spcBef>
                <a:spcPct val="0"/>
              </a:spcBef>
            </a:pPr>
            <a:r>
              <a:rPr lang="en-US" altLang="zh-CN" smtClean="0"/>
              <a:t>‘No Road’ barrier tape across A, B &amp; C Hdg between 11 &amp; 12 c/t </a:t>
            </a:r>
          </a:p>
          <a:p>
            <a:pPr>
              <a:lnSpc>
                <a:spcPct val="90000"/>
              </a:lnSpc>
              <a:spcBef>
                <a:spcPct val="0"/>
              </a:spcBef>
            </a:pPr>
            <a:r>
              <a:rPr lang="en-US" altLang="zh-CN" smtClean="0"/>
              <a:t>Gas Alarm will be triggered when Trainees reach inbye 8CT. – gas levels change – related to location and density of smoke</a:t>
            </a:r>
          </a:p>
          <a:p>
            <a:pPr>
              <a:lnSpc>
                <a:spcPct val="90000"/>
              </a:lnSpc>
              <a:spcBef>
                <a:spcPct val="0"/>
              </a:spcBef>
            </a:pPr>
            <a:r>
              <a:rPr lang="en-US" altLang="zh-CN" smtClean="0"/>
              <a:t>Crib Room + Deputies Station &amp; Notice Board. Includes First-aid equipment &amp; Phone.</a:t>
            </a:r>
          </a:p>
          <a:p>
            <a:pPr>
              <a:lnSpc>
                <a:spcPct val="90000"/>
              </a:lnSpc>
              <a:spcBef>
                <a:spcPct val="0"/>
              </a:spcBef>
            </a:pPr>
            <a:r>
              <a:rPr lang="en-US" altLang="zh-CN" smtClean="0"/>
              <a:t>Signage in C Hdg: - </a:t>
            </a:r>
            <a:r>
              <a:rPr lang="en-AU" altLang="zh-CN" smtClean="0"/>
              <a:t>Deputies Station</a:t>
            </a:r>
            <a:r>
              <a:rPr lang="en-US" altLang="zh-CN" smtClean="0"/>
              <a:t> - </a:t>
            </a:r>
            <a:r>
              <a:rPr lang="en-AU" altLang="zh-CN" smtClean="0"/>
              <a:t>First-aid</a:t>
            </a:r>
            <a:r>
              <a:rPr lang="en-US" altLang="zh-CN" smtClean="0"/>
              <a:t> - </a:t>
            </a:r>
            <a:r>
              <a:rPr lang="en-AU" altLang="zh-CN" smtClean="0"/>
              <a:t>Phone</a:t>
            </a:r>
            <a:endParaRPr lang="en-US" altLang="zh-CN" smtClean="0"/>
          </a:p>
          <a:p>
            <a:pPr>
              <a:lnSpc>
                <a:spcPct val="90000"/>
              </a:lnSpc>
              <a:spcBef>
                <a:spcPct val="0"/>
              </a:spcBef>
            </a:pPr>
            <a:r>
              <a:rPr lang="en-US" altLang="zh-CN" smtClean="0"/>
              <a:t>Signage at each intersection e.g.: -</a:t>
            </a:r>
            <a:r>
              <a:rPr lang="en-AU" altLang="zh-CN" smtClean="0"/>
              <a:t>A6</a:t>
            </a:r>
            <a:r>
              <a:rPr lang="en-US" altLang="zh-CN" smtClean="0"/>
              <a:t> -</a:t>
            </a:r>
            <a:r>
              <a:rPr lang="en-AU" altLang="zh-CN" smtClean="0"/>
              <a:t>B6</a:t>
            </a:r>
            <a:r>
              <a:rPr lang="en-US" altLang="zh-CN" smtClean="0"/>
              <a:t> etc</a:t>
            </a:r>
          </a:p>
          <a:p>
            <a:pPr>
              <a:lnSpc>
                <a:spcPct val="90000"/>
              </a:lnSpc>
              <a:spcBef>
                <a:spcPct val="0"/>
              </a:spcBef>
            </a:pPr>
            <a:r>
              <a:rPr lang="en-US" altLang="zh-CN" smtClean="0"/>
              <a:t>Reflective droppers from roof at ~ 15m intervals as per existing mine environment ~0.5m from LHS rib (looking inbye)</a:t>
            </a:r>
          </a:p>
          <a:p>
            <a:pPr>
              <a:lnSpc>
                <a:spcPct val="90000"/>
              </a:lnSpc>
              <a:spcBef>
                <a:spcPct val="0"/>
              </a:spcBef>
            </a:pPr>
            <a:r>
              <a:rPr lang="en-US" altLang="zh-CN" smtClean="0"/>
              <a:t>Transformer (TX) will have barrier fencing &amp; Pogos as per current mine environment. CT will have lights to illuminate Transformer area</a:t>
            </a:r>
          </a:p>
          <a:p>
            <a:pPr>
              <a:lnSpc>
                <a:spcPct val="90000"/>
              </a:lnSpc>
              <a:spcBef>
                <a:spcPct val="0"/>
              </a:spcBef>
            </a:pPr>
            <a:r>
              <a:rPr lang="en-US" altLang="zh-CN" smtClean="0"/>
              <a:t>11 kV HT cable providing power to TX hung to roof on RHS of roadway (looking inbye)</a:t>
            </a:r>
          </a:p>
          <a:p>
            <a:pPr>
              <a:lnSpc>
                <a:spcPct val="90000"/>
              </a:lnSpc>
              <a:spcBef>
                <a:spcPct val="0"/>
              </a:spcBef>
            </a:pPr>
            <a:r>
              <a:rPr lang="en-US" altLang="zh-CN" smtClean="0"/>
              <a:t>Fire Hydrants &amp; compressed air outlets provided ~8m outbye the outbye rib of each CT</a:t>
            </a:r>
          </a:p>
          <a:p>
            <a:pPr>
              <a:lnSpc>
                <a:spcPct val="90000"/>
              </a:lnSpc>
              <a:spcBef>
                <a:spcPct val="0"/>
              </a:spcBef>
            </a:pPr>
            <a:r>
              <a:rPr lang="en-US" altLang="zh-CN" smtClean="0"/>
              <a:t>Water, Compressed-air &amp; Pumping pipes installed on brackets at roof as per existing mine environment</a:t>
            </a:r>
          </a:p>
          <a:p>
            <a:pPr>
              <a:lnSpc>
                <a:spcPct val="90000"/>
              </a:lnSpc>
              <a:spcBef>
                <a:spcPct val="0"/>
              </a:spcBef>
            </a:pPr>
            <a:endParaRPr lang="en-US" altLang="zh-CN" smtClean="0"/>
          </a:p>
          <a:p>
            <a:pPr>
              <a:lnSpc>
                <a:spcPct val="90000"/>
              </a:lnSpc>
              <a:spcBef>
                <a:spcPct val="0"/>
              </a:spcBef>
            </a:pPr>
            <a:endParaRPr lang="en-US" altLang="zh-CN" smtClean="0"/>
          </a:p>
        </p:txBody>
      </p:sp>
      <p:sp>
        <p:nvSpPr>
          <p:cNvPr id="30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F18285A-6911-43CE-8C66-52D2F29ACDD1}" type="slidenum">
              <a:rPr lang="en-US" altLang="zh-CN"/>
              <a:pPr/>
              <a:t>16</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90000"/>
              </a:lnSpc>
              <a:spcBef>
                <a:spcPct val="0"/>
              </a:spcBef>
            </a:pPr>
            <a:r>
              <a:rPr lang="en-AU" altLang="zh-CN" b="1" smtClean="0"/>
              <a:t>I dome Exercise – route marking – efficiency, attention to detail</a:t>
            </a:r>
          </a:p>
          <a:p>
            <a:pPr>
              <a:lnSpc>
                <a:spcPct val="90000"/>
              </a:lnSpc>
              <a:spcBef>
                <a:spcPct val="0"/>
              </a:spcBef>
            </a:pPr>
            <a:r>
              <a:rPr lang="en-AU" altLang="zh-CN" smtClean="0"/>
              <a:t>This exercise is set for completion by 3 teams of 2 persons each simultaneously in the Domes - simple task of assessing the 12 North Panel status for damage following a ‘windblast’ event. </a:t>
            </a:r>
          </a:p>
          <a:p>
            <a:pPr>
              <a:lnSpc>
                <a:spcPct val="90000"/>
              </a:lnSpc>
              <a:spcBef>
                <a:spcPct val="0"/>
              </a:spcBef>
            </a:pPr>
            <a:r>
              <a:rPr lang="en-AU" altLang="zh-CN" smtClean="0"/>
              <a:t>Not required to be under breathing apparatus as it is a speed exercise with the aim to check accuracy and attention to detail during an inspection. </a:t>
            </a:r>
            <a:endParaRPr lang="en-US" altLang="zh-CN" sz="1100" smtClean="0"/>
          </a:p>
          <a:p>
            <a:pPr>
              <a:lnSpc>
                <a:spcPct val="90000"/>
              </a:lnSpc>
              <a:spcBef>
                <a:spcPct val="0"/>
              </a:spcBef>
            </a:pPr>
            <a:r>
              <a:rPr lang="en-AU" altLang="zh-CN" smtClean="0"/>
              <a:t>The Competitors will be provided with instruction that:</a:t>
            </a:r>
            <a:endParaRPr lang="en-US" altLang="zh-CN" sz="1100" smtClean="0"/>
          </a:p>
          <a:p>
            <a:pPr>
              <a:lnSpc>
                <a:spcPct val="90000"/>
              </a:lnSpc>
              <a:spcBef>
                <a:spcPct val="0"/>
              </a:spcBef>
            </a:pPr>
            <a:r>
              <a:rPr lang="en-AU" altLang="zh-CN" smtClean="0"/>
              <a:t>The 12 North Panel was not producing but the last production shift had reported a significant amount of roof in the pillar extraction panel was still standing (i.e. not yet collapsed)</a:t>
            </a:r>
            <a:endParaRPr lang="en-US" altLang="zh-CN" sz="1100" smtClean="0"/>
          </a:p>
          <a:p>
            <a:pPr>
              <a:lnSpc>
                <a:spcPct val="90000"/>
              </a:lnSpc>
              <a:spcBef>
                <a:spcPct val="0"/>
              </a:spcBef>
            </a:pPr>
            <a:r>
              <a:rPr lang="en-AU" altLang="zh-CN" smtClean="0"/>
              <a:t>A large noise and pressure event has been felt in a neighbouring Panel and it is suspected that a goaf fall and windblast may have just occurred in the 12 North Panel </a:t>
            </a:r>
            <a:endParaRPr lang="en-US" altLang="zh-CN" sz="1100" smtClean="0"/>
          </a:p>
          <a:p>
            <a:pPr>
              <a:lnSpc>
                <a:spcPct val="90000"/>
              </a:lnSpc>
              <a:spcBef>
                <a:spcPct val="0"/>
              </a:spcBef>
            </a:pPr>
            <a:r>
              <a:rPr lang="en-AU" altLang="zh-CN" smtClean="0"/>
              <a:t>The Shift Undermanager has instructed you to conduct an inspection of the 12 North Panel (only in areas that can be safely accessed) up to the Cribroom located at 8 CT.</a:t>
            </a:r>
            <a:endParaRPr lang="en-US" altLang="zh-CN" sz="1100" smtClean="0"/>
          </a:p>
          <a:p>
            <a:pPr>
              <a:lnSpc>
                <a:spcPct val="90000"/>
              </a:lnSpc>
              <a:spcBef>
                <a:spcPct val="0"/>
              </a:spcBef>
            </a:pPr>
            <a:r>
              <a:rPr lang="en-AU" altLang="zh-CN" smtClean="0"/>
              <a:t>You are to mark the location and status of major assets on the plan</a:t>
            </a:r>
            <a:endParaRPr lang="en-US" altLang="zh-CN" sz="1100" smtClean="0"/>
          </a:p>
          <a:p>
            <a:pPr>
              <a:lnSpc>
                <a:spcPct val="90000"/>
              </a:lnSpc>
              <a:spcBef>
                <a:spcPct val="0"/>
              </a:spcBef>
            </a:pPr>
            <a:r>
              <a:rPr lang="en-AU" altLang="zh-CN" smtClean="0"/>
              <a:t>You are to make comment on anything that isn’t normal or suspected to be damaged but you are not to move or change anything. </a:t>
            </a:r>
            <a:endParaRPr lang="en-US" altLang="zh-CN" sz="1100" smtClean="0"/>
          </a:p>
          <a:p>
            <a:pPr>
              <a:lnSpc>
                <a:spcPct val="90000"/>
              </a:lnSpc>
              <a:spcBef>
                <a:spcPct val="0"/>
              </a:spcBef>
            </a:pPr>
            <a:endParaRPr lang="en-US" altLang="zh-CN" b="1" i="1" smtClean="0"/>
          </a:p>
          <a:p>
            <a:pPr>
              <a:lnSpc>
                <a:spcPct val="90000"/>
              </a:lnSpc>
              <a:spcBef>
                <a:spcPct val="0"/>
              </a:spcBef>
            </a:pPr>
            <a:r>
              <a:rPr lang="en-US" altLang="zh-CN" b="1" i="1" smtClean="0"/>
              <a:t>Avie Exercie – response to smoke and gas – communication – team safety – team procedures – fire fighting</a:t>
            </a:r>
          </a:p>
          <a:p>
            <a:pPr>
              <a:lnSpc>
                <a:spcPct val="90000"/>
              </a:lnSpc>
              <a:spcBef>
                <a:spcPct val="0"/>
              </a:spcBef>
            </a:pPr>
            <a:r>
              <a:rPr lang="en-US" altLang="zh-CN" i="1" smtClean="0"/>
              <a:t>Fire event will be triggered at 4 CT TX when Trainees reach inbye 9 c/t - </a:t>
            </a:r>
            <a:r>
              <a:rPr lang="en-AU" altLang="zh-CN" smtClean="0"/>
              <a:t>Flame animation (3 levels),</a:t>
            </a:r>
            <a:r>
              <a:rPr lang="en-US" altLang="zh-CN" sz="2000" smtClean="0"/>
              <a:t> </a:t>
            </a:r>
            <a:r>
              <a:rPr lang="en-AU" altLang="zh-CN" smtClean="0"/>
              <a:t>Fire Audio - Three levels of smoke</a:t>
            </a:r>
            <a:endParaRPr lang="en-US" altLang="zh-CN" sz="2000" smtClean="0"/>
          </a:p>
          <a:p>
            <a:pPr>
              <a:lnSpc>
                <a:spcPct val="90000"/>
              </a:lnSpc>
              <a:spcBef>
                <a:spcPct val="0"/>
              </a:spcBef>
            </a:pPr>
            <a:r>
              <a:rPr lang="en-US" altLang="zh-CN" smtClean="0"/>
              <a:t>Various assets will populate the panel to provide realism e.g.:</a:t>
            </a:r>
            <a:r>
              <a:rPr lang="en-AU" altLang="zh-CN" smtClean="0"/>
              <a:t>Material Pods</a:t>
            </a:r>
            <a:r>
              <a:rPr lang="en-US" altLang="zh-CN" smtClean="0"/>
              <a:t>- </a:t>
            </a:r>
            <a:r>
              <a:rPr lang="en-AU" altLang="zh-CN" smtClean="0"/>
              <a:t>LHD Vehicle</a:t>
            </a:r>
            <a:r>
              <a:rPr lang="en-US" altLang="zh-CN" smtClean="0"/>
              <a:t> -</a:t>
            </a:r>
            <a:r>
              <a:rPr lang="en-AU" altLang="zh-CN" smtClean="0"/>
              <a:t>Rubbish, pallets </a:t>
            </a:r>
            <a:endParaRPr lang="en-US" altLang="zh-CN" smtClean="0"/>
          </a:p>
          <a:p>
            <a:pPr>
              <a:lnSpc>
                <a:spcPct val="90000"/>
              </a:lnSpc>
              <a:spcBef>
                <a:spcPct val="0"/>
              </a:spcBef>
            </a:pPr>
            <a:r>
              <a:rPr lang="en-US" altLang="zh-CN" smtClean="0"/>
              <a:t>Life line installed on LHS rib in return</a:t>
            </a:r>
          </a:p>
          <a:p>
            <a:pPr>
              <a:lnSpc>
                <a:spcPct val="90000"/>
              </a:lnSpc>
              <a:spcBef>
                <a:spcPct val="0"/>
              </a:spcBef>
            </a:pPr>
            <a:r>
              <a:rPr lang="en-US" altLang="zh-CN" smtClean="0"/>
              <a:t>Water Barriers (Concentrated) And Stonedust Barriers (Concentrated)</a:t>
            </a:r>
          </a:p>
          <a:p>
            <a:pPr>
              <a:lnSpc>
                <a:spcPct val="90000"/>
              </a:lnSpc>
              <a:spcBef>
                <a:spcPct val="0"/>
              </a:spcBef>
            </a:pPr>
            <a:r>
              <a:rPr lang="en-US" altLang="zh-CN" smtClean="0"/>
              <a:t>The door opening will be triggered by button on the wand. The longer the door is is openthe more smoke passés through the door. The smoke will pass from B Hdg to A Hdg.</a:t>
            </a:r>
          </a:p>
          <a:p>
            <a:pPr>
              <a:lnSpc>
                <a:spcPct val="90000"/>
              </a:lnSpc>
              <a:spcBef>
                <a:spcPct val="0"/>
              </a:spcBef>
            </a:pPr>
            <a:r>
              <a:rPr lang="en-US" altLang="zh-CN" smtClean="0"/>
              <a:t>1000V  cable (black) providing power from TX  to Load Centre hung to roof on LHS of roadway (looking inbye). </a:t>
            </a:r>
            <a:r>
              <a:rPr lang="en-US" altLang="zh-CN" b="1" i="1" smtClean="0"/>
              <a:t>Note:</a:t>
            </a:r>
            <a:r>
              <a:rPr lang="en-US" altLang="zh-CN" smtClean="0"/>
              <a:t>  Load Centre not required for International Rescue Module.</a:t>
            </a:r>
          </a:p>
          <a:p>
            <a:pPr>
              <a:lnSpc>
                <a:spcPct val="90000"/>
              </a:lnSpc>
              <a:spcBef>
                <a:spcPct val="0"/>
              </a:spcBef>
            </a:pPr>
            <a:r>
              <a:rPr lang="en-US" altLang="zh-CN" smtClean="0"/>
              <a:t>‘No Road’ barrier tape across A, B &amp; C Hdg between 11 &amp; 12 c/t </a:t>
            </a:r>
          </a:p>
          <a:p>
            <a:pPr>
              <a:lnSpc>
                <a:spcPct val="90000"/>
              </a:lnSpc>
              <a:spcBef>
                <a:spcPct val="0"/>
              </a:spcBef>
            </a:pPr>
            <a:r>
              <a:rPr lang="en-US" altLang="zh-CN" smtClean="0"/>
              <a:t>Gas Alarm will be triggered when Trainees reach inbye 8CT. – gas levels change – related to location and density of smoke</a:t>
            </a:r>
          </a:p>
          <a:p>
            <a:pPr>
              <a:lnSpc>
                <a:spcPct val="90000"/>
              </a:lnSpc>
              <a:spcBef>
                <a:spcPct val="0"/>
              </a:spcBef>
            </a:pPr>
            <a:r>
              <a:rPr lang="en-US" altLang="zh-CN" smtClean="0"/>
              <a:t>Crib Room + Deputies Station &amp; Notice Board. Includes First-aid equipment &amp; Phone.</a:t>
            </a:r>
          </a:p>
          <a:p>
            <a:pPr>
              <a:lnSpc>
                <a:spcPct val="90000"/>
              </a:lnSpc>
              <a:spcBef>
                <a:spcPct val="0"/>
              </a:spcBef>
            </a:pPr>
            <a:r>
              <a:rPr lang="en-US" altLang="zh-CN" smtClean="0"/>
              <a:t>Signage in C Hdg: - </a:t>
            </a:r>
            <a:r>
              <a:rPr lang="en-AU" altLang="zh-CN" smtClean="0"/>
              <a:t>Deputies Station</a:t>
            </a:r>
            <a:r>
              <a:rPr lang="en-US" altLang="zh-CN" smtClean="0"/>
              <a:t> - </a:t>
            </a:r>
            <a:r>
              <a:rPr lang="en-AU" altLang="zh-CN" smtClean="0"/>
              <a:t>First-aid</a:t>
            </a:r>
            <a:r>
              <a:rPr lang="en-US" altLang="zh-CN" smtClean="0"/>
              <a:t> - </a:t>
            </a:r>
            <a:r>
              <a:rPr lang="en-AU" altLang="zh-CN" smtClean="0"/>
              <a:t>Phone</a:t>
            </a:r>
            <a:endParaRPr lang="en-US" altLang="zh-CN" smtClean="0"/>
          </a:p>
          <a:p>
            <a:pPr>
              <a:lnSpc>
                <a:spcPct val="90000"/>
              </a:lnSpc>
              <a:spcBef>
                <a:spcPct val="0"/>
              </a:spcBef>
            </a:pPr>
            <a:r>
              <a:rPr lang="en-US" altLang="zh-CN" smtClean="0"/>
              <a:t>Signage at each intersection e.g.: -</a:t>
            </a:r>
            <a:r>
              <a:rPr lang="en-AU" altLang="zh-CN" smtClean="0"/>
              <a:t>A6</a:t>
            </a:r>
            <a:r>
              <a:rPr lang="en-US" altLang="zh-CN" smtClean="0"/>
              <a:t> -</a:t>
            </a:r>
            <a:r>
              <a:rPr lang="en-AU" altLang="zh-CN" smtClean="0"/>
              <a:t>B6</a:t>
            </a:r>
            <a:r>
              <a:rPr lang="en-US" altLang="zh-CN" smtClean="0"/>
              <a:t> etc</a:t>
            </a:r>
          </a:p>
          <a:p>
            <a:pPr>
              <a:lnSpc>
                <a:spcPct val="90000"/>
              </a:lnSpc>
              <a:spcBef>
                <a:spcPct val="0"/>
              </a:spcBef>
            </a:pPr>
            <a:r>
              <a:rPr lang="en-US" altLang="zh-CN" smtClean="0"/>
              <a:t>Reflective droppers from roof at ~ 15m intervals as per existing mine environment ~0.5m from LHS rib (looking inbye)</a:t>
            </a:r>
          </a:p>
          <a:p>
            <a:pPr>
              <a:lnSpc>
                <a:spcPct val="90000"/>
              </a:lnSpc>
              <a:spcBef>
                <a:spcPct val="0"/>
              </a:spcBef>
            </a:pPr>
            <a:r>
              <a:rPr lang="en-US" altLang="zh-CN" smtClean="0"/>
              <a:t>Transformer (TX) will have barrier fencing &amp; Pogos as per current mine environment. CT will have lights to illuminate Transformer area</a:t>
            </a:r>
          </a:p>
          <a:p>
            <a:pPr>
              <a:lnSpc>
                <a:spcPct val="90000"/>
              </a:lnSpc>
              <a:spcBef>
                <a:spcPct val="0"/>
              </a:spcBef>
            </a:pPr>
            <a:r>
              <a:rPr lang="en-US" altLang="zh-CN" smtClean="0"/>
              <a:t>11 kV HT cable providing power to TX hung to roof on RHS of roadway (looking inbye)</a:t>
            </a:r>
          </a:p>
          <a:p>
            <a:pPr>
              <a:lnSpc>
                <a:spcPct val="90000"/>
              </a:lnSpc>
              <a:spcBef>
                <a:spcPct val="0"/>
              </a:spcBef>
            </a:pPr>
            <a:r>
              <a:rPr lang="en-US" altLang="zh-CN" smtClean="0"/>
              <a:t>Fire Hydrants &amp; compressed air outlets provided ~8m outbye the outbye rib of each CT</a:t>
            </a:r>
          </a:p>
          <a:p>
            <a:pPr>
              <a:lnSpc>
                <a:spcPct val="90000"/>
              </a:lnSpc>
              <a:spcBef>
                <a:spcPct val="0"/>
              </a:spcBef>
            </a:pPr>
            <a:r>
              <a:rPr lang="en-US" altLang="zh-CN" smtClean="0"/>
              <a:t>Water, Compressed-air &amp; Pumping pipes installed on brackets at roof as per existing mine environment</a:t>
            </a:r>
          </a:p>
          <a:p>
            <a:pPr>
              <a:lnSpc>
                <a:spcPct val="90000"/>
              </a:lnSpc>
              <a:spcBef>
                <a:spcPct val="0"/>
              </a:spcBef>
            </a:pPr>
            <a:endParaRPr lang="en-US" altLang="zh-CN" smtClean="0"/>
          </a:p>
          <a:p>
            <a:pPr>
              <a:lnSpc>
                <a:spcPct val="90000"/>
              </a:lnSpc>
              <a:spcBef>
                <a:spcPct val="0"/>
              </a:spcBef>
            </a:pPr>
            <a:endParaRPr lang="en-US" altLang="zh-CN" smtClean="0"/>
          </a:p>
        </p:txBody>
      </p:sp>
      <p:sp>
        <p:nvSpPr>
          <p:cNvPr id="32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CF80E3-8D38-40A6-9244-EF2642EF7109}" type="slidenum">
              <a:rPr lang="en-US" altLang="zh-CN"/>
              <a:pPr/>
              <a:t>17</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90000"/>
              </a:lnSpc>
              <a:spcBef>
                <a:spcPct val="0"/>
              </a:spcBef>
            </a:pPr>
            <a:r>
              <a:rPr lang="en-AU" altLang="zh-CN" b="1" smtClean="0"/>
              <a:t>I dome Exercise – route marking – efficiency, attention to detail</a:t>
            </a:r>
          </a:p>
          <a:p>
            <a:pPr>
              <a:lnSpc>
                <a:spcPct val="90000"/>
              </a:lnSpc>
              <a:spcBef>
                <a:spcPct val="0"/>
              </a:spcBef>
            </a:pPr>
            <a:r>
              <a:rPr lang="en-AU" altLang="zh-CN" smtClean="0"/>
              <a:t>This exercise is set for completion by 3 teams of 2 persons each simultaneously in the Domes - simple task of assessing the 12 North Panel status for damage following a ‘windblast’ event. </a:t>
            </a:r>
          </a:p>
          <a:p>
            <a:pPr>
              <a:lnSpc>
                <a:spcPct val="90000"/>
              </a:lnSpc>
              <a:spcBef>
                <a:spcPct val="0"/>
              </a:spcBef>
            </a:pPr>
            <a:r>
              <a:rPr lang="en-AU" altLang="zh-CN" smtClean="0"/>
              <a:t>Not required to be under breathing apparatus as it is a speed exercise with the aim to check accuracy and attention to detail during an inspection. </a:t>
            </a:r>
            <a:endParaRPr lang="en-US" altLang="zh-CN" sz="1100" smtClean="0"/>
          </a:p>
          <a:p>
            <a:pPr>
              <a:lnSpc>
                <a:spcPct val="90000"/>
              </a:lnSpc>
              <a:spcBef>
                <a:spcPct val="0"/>
              </a:spcBef>
            </a:pPr>
            <a:r>
              <a:rPr lang="en-AU" altLang="zh-CN" smtClean="0"/>
              <a:t>The Competitors will be provided with instruction that:</a:t>
            </a:r>
            <a:endParaRPr lang="en-US" altLang="zh-CN" sz="1100" smtClean="0"/>
          </a:p>
          <a:p>
            <a:pPr>
              <a:lnSpc>
                <a:spcPct val="90000"/>
              </a:lnSpc>
              <a:spcBef>
                <a:spcPct val="0"/>
              </a:spcBef>
            </a:pPr>
            <a:r>
              <a:rPr lang="en-AU" altLang="zh-CN" smtClean="0"/>
              <a:t>The 12 North Panel was not producing but the last production shift had reported a significant amount of roof in the pillar extraction panel was still standing (i.e. not yet collapsed)</a:t>
            </a:r>
            <a:endParaRPr lang="en-US" altLang="zh-CN" sz="1100" smtClean="0"/>
          </a:p>
          <a:p>
            <a:pPr>
              <a:lnSpc>
                <a:spcPct val="90000"/>
              </a:lnSpc>
              <a:spcBef>
                <a:spcPct val="0"/>
              </a:spcBef>
            </a:pPr>
            <a:r>
              <a:rPr lang="en-AU" altLang="zh-CN" smtClean="0"/>
              <a:t>A large noise and pressure event has been felt in a neighbouring Panel and it is suspected that a goaf fall and windblast may have just occurred in the 12 North Panel </a:t>
            </a:r>
            <a:endParaRPr lang="en-US" altLang="zh-CN" sz="1100" smtClean="0"/>
          </a:p>
          <a:p>
            <a:pPr>
              <a:lnSpc>
                <a:spcPct val="90000"/>
              </a:lnSpc>
              <a:spcBef>
                <a:spcPct val="0"/>
              </a:spcBef>
            </a:pPr>
            <a:r>
              <a:rPr lang="en-AU" altLang="zh-CN" smtClean="0"/>
              <a:t>The Shift Undermanager has instructed you to conduct an inspection of the 12 North Panel (only in areas that can be safely accessed) up to the Cribroom located at 8 CT.</a:t>
            </a:r>
            <a:endParaRPr lang="en-US" altLang="zh-CN" sz="1100" smtClean="0"/>
          </a:p>
          <a:p>
            <a:pPr>
              <a:lnSpc>
                <a:spcPct val="90000"/>
              </a:lnSpc>
              <a:spcBef>
                <a:spcPct val="0"/>
              </a:spcBef>
            </a:pPr>
            <a:r>
              <a:rPr lang="en-AU" altLang="zh-CN" smtClean="0"/>
              <a:t>You are to mark the location and status of major assets on the plan</a:t>
            </a:r>
            <a:endParaRPr lang="en-US" altLang="zh-CN" sz="1100" smtClean="0"/>
          </a:p>
          <a:p>
            <a:pPr>
              <a:lnSpc>
                <a:spcPct val="90000"/>
              </a:lnSpc>
              <a:spcBef>
                <a:spcPct val="0"/>
              </a:spcBef>
            </a:pPr>
            <a:r>
              <a:rPr lang="en-AU" altLang="zh-CN" smtClean="0"/>
              <a:t>You are to make comment on anything that isn’t normal or suspected to be damaged but you are not to move or change anything. </a:t>
            </a:r>
            <a:endParaRPr lang="en-US" altLang="zh-CN" sz="1100" smtClean="0"/>
          </a:p>
          <a:p>
            <a:pPr>
              <a:lnSpc>
                <a:spcPct val="90000"/>
              </a:lnSpc>
              <a:spcBef>
                <a:spcPct val="0"/>
              </a:spcBef>
            </a:pPr>
            <a:endParaRPr lang="en-US" altLang="zh-CN" b="1" i="1" smtClean="0"/>
          </a:p>
          <a:p>
            <a:pPr>
              <a:lnSpc>
                <a:spcPct val="90000"/>
              </a:lnSpc>
              <a:spcBef>
                <a:spcPct val="0"/>
              </a:spcBef>
            </a:pPr>
            <a:r>
              <a:rPr lang="en-US" altLang="zh-CN" b="1" i="1" smtClean="0"/>
              <a:t>Avie Exercie – response to smoke and gas – communication – team safety – team procedures – fire fighting</a:t>
            </a:r>
          </a:p>
          <a:p>
            <a:pPr>
              <a:lnSpc>
                <a:spcPct val="90000"/>
              </a:lnSpc>
              <a:spcBef>
                <a:spcPct val="0"/>
              </a:spcBef>
            </a:pPr>
            <a:r>
              <a:rPr lang="en-US" altLang="zh-CN" i="1" smtClean="0"/>
              <a:t>Fire event will be triggered at 4 CT TX when Trainees reach inbye 9 c/t - </a:t>
            </a:r>
            <a:r>
              <a:rPr lang="en-AU" altLang="zh-CN" smtClean="0"/>
              <a:t>Flame animation (3 levels),</a:t>
            </a:r>
            <a:r>
              <a:rPr lang="en-US" altLang="zh-CN" sz="2000" smtClean="0"/>
              <a:t> </a:t>
            </a:r>
            <a:r>
              <a:rPr lang="en-AU" altLang="zh-CN" smtClean="0"/>
              <a:t>Fire Audio - Three levels of smoke</a:t>
            </a:r>
            <a:endParaRPr lang="en-US" altLang="zh-CN" sz="2000" smtClean="0"/>
          </a:p>
          <a:p>
            <a:pPr>
              <a:lnSpc>
                <a:spcPct val="90000"/>
              </a:lnSpc>
              <a:spcBef>
                <a:spcPct val="0"/>
              </a:spcBef>
            </a:pPr>
            <a:r>
              <a:rPr lang="en-US" altLang="zh-CN" smtClean="0"/>
              <a:t>Various assets will populate the panel to provide realism e.g.:</a:t>
            </a:r>
            <a:r>
              <a:rPr lang="en-AU" altLang="zh-CN" smtClean="0"/>
              <a:t>Material Pods</a:t>
            </a:r>
            <a:r>
              <a:rPr lang="en-US" altLang="zh-CN" smtClean="0"/>
              <a:t>- </a:t>
            </a:r>
            <a:r>
              <a:rPr lang="en-AU" altLang="zh-CN" smtClean="0"/>
              <a:t>LHD Vehicle</a:t>
            </a:r>
            <a:r>
              <a:rPr lang="en-US" altLang="zh-CN" smtClean="0"/>
              <a:t> -</a:t>
            </a:r>
            <a:r>
              <a:rPr lang="en-AU" altLang="zh-CN" smtClean="0"/>
              <a:t>Rubbish, pallets </a:t>
            </a:r>
            <a:endParaRPr lang="en-US" altLang="zh-CN" smtClean="0"/>
          </a:p>
          <a:p>
            <a:pPr>
              <a:lnSpc>
                <a:spcPct val="90000"/>
              </a:lnSpc>
              <a:spcBef>
                <a:spcPct val="0"/>
              </a:spcBef>
            </a:pPr>
            <a:r>
              <a:rPr lang="en-US" altLang="zh-CN" smtClean="0"/>
              <a:t>Life line installed on LHS rib in return</a:t>
            </a:r>
          </a:p>
          <a:p>
            <a:pPr>
              <a:lnSpc>
                <a:spcPct val="90000"/>
              </a:lnSpc>
              <a:spcBef>
                <a:spcPct val="0"/>
              </a:spcBef>
            </a:pPr>
            <a:r>
              <a:rPr lang="en-US" altLang="zh-CN" smtClean="0"/>
              <a:t>Water Barriers (Concentrated) And Stonedust Barriers (Concentrated)</a:t>
            </a:r>
          </a:p>
          <a:p>
            <a:pPr>
              <a:lnSpc>
                <a:spcPct val="90000"/>
              </a:lnSpc>
              <a:spcBef>
                <a:spcPct val="0"/>
              </a:spcBef>
            </a:pPr>
            <a:r>
              <a:rPr lang="en-US" altLang="zh-CN" smtClean="0"/>
              <a:t>The door opening will be triggered by button on the wand. The longer the door is is openthe more smoke passés through the door. The smoke will pass from B Hdg to A Hdg.</a:t>
            </a:r>
          </a:p>
          <a:p>
            <a:pPr>
              <a:lnSpc>
                <a:spcPct val="90000"/>
              </a:lnSpc>
              <a:spcBef>
                <a:spcPct val="0"/>
              </a:spcBef>
            </a:pPr>
            <a:r>
              <a:rPr lang="en-US" altLang="zh-CN" smtClean="0"/>
              <a:t>1000V  cable (black) providing power from TX  to Load Centre hung to roof on LHS of roadway (looking inbye). </a:t>
            </a:r>
            <a:r>
              <a:rPr lang="en-US" altLang="zh-CN" b="1" i="1" smtClean="0"/>
              <a:t>Note:</a:t>
            </a:r>
            <a:r>
              <a:rPr lang="en-US" altLang="zh-CN" smtClean="0"/>
              <a:t>  Load Centre not required for International Rescue Module.</a:t>
            </a:r>
          </a:p>
          <a:p>
            <a:pPr>
              <a:lnSpc>
                <a:spcPct val="90000"/>
              </a:lnSpc>
              <a:spcBef>
                <a:spcPct val="0"/>
              </a:spcBef>
            </a:pPr>
            <a:r>
              <a:rPr lang="en-US" altLang="zh-CN" smtClean="0"/>
              <a:t>‘No Road’ barrier tape across A, B &amp; C Hdg between 11 &amp; 12 c/t </a:t>
            </a:r>
          </a:p>
          <a:p>
            <a:pPr>
              <a:lnSpc>
                <a:spcPct val="90000"/>
              </a:lnSpc>
              <a:spcBef>
                <a:spcPct val="0"/>
              </a:spcBef>
            </a:pPr>
            <a:r>
              <a:rPr lang="en-US" altLang="zh-CN" smtClean="0"/>
              <a:t>Gas Alarm will be triggered when Trainees reach inbye 8CT. – gas levels change – related to location and density of smoke</a:t>
            </a:r>
          </a:p>
          <a:p>
            <a:pPr>
              <a:lnSpc>
                <a:spcPct val="90000"/>
              </a:lnSpc>
              <a:spcBef>
                <a:spcPct val="0"/>
              </a:spcBef>
            </a:pPr>
            <a:r>
              <a:rPr lang="en-US" altLang="zh-CN" smtClean="0"/>
              <a:t>Crib Room + Deputies Station &amp; Notice Board. Includes First-aid equipment &amp; Phone.</a:t>
            </a:r>
          </a:p>
          <a:p>
            <a:pPr>
              <a:lnSpc>
                <a:spcPct val="90000"/>
              </a:lnSpc>
              <a:spcBef>
                <a:spcPct val="0"/>
              </a:spcBef>
            </a:pPr>
            <a:r>
              <a:rPr lang="en-US" altLang="zh-CN" smtClean="0"/>
              <a:t>Signage in C Hdg: - </a:t>
            </a:r>
            <a:r>
              <a:rPr lang="en-AU" altLang="zh-CN" smtClean="0"/>
              <a:t>Deputies Station</a:t>
            </a:r>
            <a:r>
              <a:rPr lang="en-US" altLang="zh-CN" smtClean="0"/>
              <a:t> - </a:t>
            </a:r>
            <a:r>
              <a:rPr lang="en-AU" altLang="zh-CN" smtClean="0"/>
              <a:t>First-aid</a:t>
            </a:r>
            <a:r>
              <a:rPr lang="en-US" altLang="zh-CN" smtClean="0"/>
              <a:t> - </a:t>
            </a:r>
            <a:r>
              <a:rPr lang="en-AU" altLang="zh-CN" smtClean="0"/>
              <a:t>Phone</a:t>
            </a:r>
            <a:endParaRPr lang="en-US" altLang="zh-CN" smtClean="0"/>
          </a:p>
          <a:p>
            <a:pPr>
              <a:lnSpc>
                <a:spcPct val="90000"/>
              </a:lnSpc>
              <a:spcBef>
                <a:spcPct val="0"/>
              </a:spcBef>
            </a:pPr>
            <a:r>
              <a:rPr lang="en-US" altLang="zh-CN" smtClean="0"/>
              <a:t>Signage at each intersection e.g.: -</a:t>
            </a:r>
            <a:r>
              <a:rPr lang="en-AU" altLang="zh-CN" smtClean="0"/>
              <a:t>A6</a:t>
            </a:r>
            <a:r>
              <a:rPr lang="en-US" altLang="zh-CN" smtClean="0"/>
              <a:t> -</a:t>
            </a:r>
            <a:r>
              <a:rPr lang="en-AU" altLang="zh-CN" smtClean="0"/>
              <a:t>B6</a:t>
            </a:r>
            <a:r>
              <a:rPr lang="en-US" altLang="zh-CN" smtClean="0"/>
              <a:t> etc</a:t>
            </a:r>
          </a:p>
          <a:p>
            <a:pPr>
              <a:lnSpc>
                <a:spcPct val="90000"/>
              </a:lnSpc>
              <a:spcBef>
                <a:spcPct val="0"/>
              </a:spcBef>
            </a:pPr>
            <a:r>
              <a:rPr lang="en-US" altLang="zh-CN" smtClean="0"/>
              <a:t>Reflective droppers from roof at ~ 15m intervals as per existing mine environment ~0.5m from LHS rib (looking inbye)</a:t>
            </a:r>
          </a:p>
          <a:p>
            <a:pPr>
              <a:lnSpc>
                <a:spcPct val="90000"/>
              </a:lnSpc>
              <a:spcBef>
                <a:spcPct val="0"/>
              </a:spcBef>
            </a:pPr>
            <a:r>
              <a:rPr lang="en-US" altLang="zh-CN" smtClean="0"/>
              <a:t>Transformer (TX) will have barrier fencing &amp; Pogos as per current mine environment. CT will have lights to illuminate Transformer area</a:t>
            </a:r>
          </a:p>
          <a:p>
            <a:pPr>
              <a:lnSpc>
                <a:spcPct val="90000"/>
              </a:lnSpc>
              <a:spcBef>
                <a:spcPct val="0"/>
              </a:spcBef>
            </a:pPr>
            <a:r>
              <a:rPr lang="en-US" altLang="zh-CN" smtClean="0"/>
              <a:t>11 kV HT cable providing power to TX hung to roof on RHS of roadway (looking inbye)</a:t>
            </a:r>
          </a:p>
          <a:p>
            <a:pPr>
              <a:lnSpc>
                <a:spcPct val="90000"/>
              </a:lnSpc>
              <a:spcBef>
                <a:spcPct val="0"/>
              </a:spcBef>
            </a:pPr>
            <a:r>
              <a:rPr lang="en-US" altLang="zh-CN" smtClean="0"/>
              <a:t>Fire Hydrants &amp; compressed air outlets provided ~8m outbye the outbye rib of each CT</a:t>
            </a:r>
          </a:p>
          <a:p>
            <a:pPr>
              <a:lnSpc>
                <a:spcPct val="90000"/>
              </a:lnSpc>
              <a:spcBef>
                <a:spcPct val="0"/>
              </a:spcBef>
            </a:pPr>
            <a:r>
              <a:rPr lang="en-US" altLang="zh-CN" smtClean="0"/>
              <a:t>Water, Compressed-air &amp; Pumping pipes installed on brackets at roof as per existing mine environment</a:t>
            </a:r>
          </a:p>
          <a:p>
            <a:pPr>
              <a:lnSpc>
                <a:spcPct val="90000"/>
              </a:lnSpc>
              <a:spcBef>
                <a:spcPct val="0"/>
              </a:spcBef>
            </a:pPr>
            <a:endParaRPr lang="en-US" altLang="zh-CN" smtClean="0"/>
          </a:p>
          <a:p>
            <a:pPr>
              <a:lnSpc>
                <a:spcPct val="90000"/>
              </a:lnSpc>
              <a:spcBef>
                <a:spcPct val="0"/>
              </a:spcBef>
            </a:pPr>
            <a:endParaRPr lang="en-US" altLang="zh-CN" smtClean="0"/>
          </a:p>
        </p:txBody>
      </p:sp>
      <p:sp>
        <p:nvSpPr>
          <p:cNvPr id="348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AB0428-AE25-474B-A7CA-5E8119CECA96}" type="slidenum">
              <a:rPr lang="en-US" altLang="zh-CN"/>
              <a:pPr/>
              <a:t>18</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90000"/>
              </a:lnSpc>
              <a:spcBef>
                <a:spcPct val="0"/>
              </a:spcBef>
            </a:pPr>
            <a:r>
              <a:rPr lang="en-AU" altLang="zh-CN" b="1" smtClean="0"/>
              <a:t>I dome Exercise – route marking – efficiency, attention to detail</a:t>
            </a:r>
          </a:p>
          <a:p>
            <a:pPr>
              <a:lnSpc>
                <a:spcPct val="90000"/>
              </a:lnSpc>
              <a:spcBef>
                <a:spcPct val="0"/>
              </a:spcBef>
            </a:pPr>
            <a:r>
              <a:rPr lang="en-AU" altLang="zh-CN" smtClean="0"/>
              <a:t>This exercise is set for completion by 3 teams of 2 persons each simultaneously in the Domes - simple task of assessing the 12 North Panel status for damage following a ‘windblast’ event. </a:t>
            </a:r>
          </a:p>
          <a:p>
            <a:pPr>
              <a:lnSpc>
                <a:spcPct val="90000"/>
              </a:lnSpc>
              <a:spcBef>
                <a:spcPct val="0"/>
              </a:spcBef>
            </a:pPr>
            <a:r>
              <a:rPr lang="en-AU" altLang="zh-CN" smtClean="0"/>
              <a:t>Not required to be under breathing apparatus as it is a speed exercise with the aim to check accuracy and attention to detail during an inspection. </a:t>
            </a:r>
            <a:endParaRPr lang="en-US" altLang="zh-CN" sz="1100" smtClean="0"/>
          </a:p>
          <a:p>
            <a:pPr>
              <a:lnSpc>
                <a:spcPct val="90000"/>
              </a:lnSpc>
              <a:spcBef>
                <a:spcPct val="0"/>
              </a:spcBef>
            </a:pPr>
            <a:r>
              <a:rPr lang="en-AU" altLang="zh-CN" smtClean="0"/>
              <a:t>The Competitors will be provided with instruction that:</a:t>
            </a:r>
            <a:endParaRPr lang="en-US" altLang="zh-CN" sz="1100" smtClean="0"/>
          </a:p>
          <a:p>
            <a:pPr>
              <a:lnSpc>
                <a:spcPct val="90000"/>
              </a:lnSpc>
              <a:spcBef>
                <a:spcPct val="0"/>
              </a:spcBef>
            </a:pPr>
            <a:r>
              <a:rPr lang="en-AU" altLang="zh-CN" smtClean="0"/>
              <a:t>The 12 North Panel was not producing but the last production shift had reported a significant amount of roof in the pillar extraction panel was still standing (i.e. not yet collapsed)</a:t>
            </a:r>
            <a:endParaRPr lang="en-US" altLang="zh-CN" sz="1100" smtClean="0"/>
          </a:p>
          <a:p>
            <a:pPr>
              <a:lnSpc>
                <a:spcPct val="90000"/>
              </a:lnSpc>
              <a:spcBef>
                <a:spcPct val="0"/>
              </a:spcBef>
            </a:pPr>
            <a:r>
              <a:rPr lang="en-AU" altLang="zh-CN" smtClean="0"/>
              <a:t>A large noise and pressure event has been felt in a neighbouring Panel and it is suspected that a goaf fall and windblast may have just occurred in the 12 North Panel </a:t>
            </a:r>
            <a:endParaRPr lang="en-US" altLang="zh-CN" sz="1100" smtClean="0"/>
          </a:p>
          <a:p>
            <a:pPr>
              <a:lnSpc>
                <a:spcPct val="90000"/>
              </a:lnSpc>
              <a:spcBef>
                <a:spcPct val="0"/>
              </a:spcBef>
            </a:pPr>
            <a:r>
              <a:rPr lang="en-AU" altLang="zh-CN" smtClean="0"/>
              <a:t>The Shift Undermanager has instructed you to conduct an inspection of the 12 North Panel (only in areas that can be safely accessed) up to the Cribroom located at 8 CT.</a:t>
            </a:r>
            <a:endParaRPr lang="en-US" altLang="zh-CN" sz="1100" smtClean="0"/>
          </a:p>
          <a:p>
            <a:pPr>
              <a:lnSpc>
                <a:spcPct val="90000"/>
              </a:lnSpc>
              <a:spcBef>
                <a:spcPct val="0"/>
              </a:spcBef>
            </a:pPr>
            <a:r>
              <a:rPr lang="en-AU" altLang="zh-CN" smtClean="0"/>
              <a:t>You are to mark the location and status of major assets on the plan</a:t>
            </a:r>
            <a:endParaRPr lang="en-US" altLang="zh-CN" sz="1100" smtClean="0"/>
          </a:p>
          <a:p>
            <a:pPr>
              <a:lnSpc>
                <a:spcPct val="90000"/>
              </a:lnSpc>
              <a:spcBef>
                <a:spcPct val="0"/>
              </a:spcBef>
            </a:pPr>
            <a:r>
              <a:rPr lang="en-AU" altLang="zh-CN" smtClean="0"/>
              <a:t>You are to make comment on anything that isn’t normal or suspected to be damaged but you are not to move or change anything. </a:t>
            </a:r>
            <a:endParaRPr lang="en-US" altLang="zh-CN" sz="1100" smtClean="0"/>
          </a:p>
          <a:p>
            <a:pPr>
              <a:lnSpc>
                <a:spcPct val="90000"/>
              </a:lnSpc>
              <a:spcBef>
                <a:spcPct val="0"/>
              </a:spcBef>
            </a:pPr>
            <a:endParaRPr lang="en-US" altLang="zh-CN" b="1" i="1" smtClean="0"/>
          </a:p>
          <a:p>
            <a:pPr>
              <a:lnSpc>
                <a:spcPct val="90000"/>
              </a:lnSpc>
              <a:spcBef>
                <a:spcPct val="0"/>
              </a:spcBef>
            </a:pPr>
            <a:r>
              <a:rPr lang="en-US" altLang="zh-CN" b="1" i="1" smtClean="0"/>
              <a:t>Avie Exercie – response to smoke and gas – communication – team safety – team procedures – fire fighting</a:t>
            </a:r>
          </a:p>
          <a:p>
            <a:pPr>
              <a:lnSpc>
                <a:spcPct val="90000"/>
              </a:lnSpc>
              <a:spcBef>
                <a:spcPct val="0"/>
              </a:spcBef>
            </a:pPr>
            <a:r>
              <a:rPr lang="en-US" altLang="zh-CN" i="1" smtClean="0"/>
              <a:t>Fire event will be triggered at 4 CT TX when Trainees reach inbye 9 c/t - </a:t>
            </a:r>
            <a:r>
              <a:rPr lang="en-AU" altLang="zh-CN" smtClean="0"/>
              <a:t>Flame animation (3 levels),</a:t>
            </a:r>
            <a:r>
              <a:rPr lang="en-US" altLang="zh-CN" sz="2000" smtClean="0"/>
              <a:t> </a:t>
            </a:r>
            <a:r>
              <a:rPr lang="en-AU" altLang="zh-CN" smtClean="0"/>
              <a:t>Fire Audio - Three levels of smoke</a:t>
            </a:r>
            <a:endParaRPr lang="en-US" altLang="zh-CN" sz="2000" smtClean="0"/>
          </a:p>
          <a:p>
            <a:pPr>
              <a:lnSpc>
                <a:spcPct val="90000"/>
              </a:lnSpc>
              <a:spcBef>
                <a:spcPct val="0"/>
              </a:spcBef>
            </a:pPr>
            <a:r>
              <a:rPr lang="en-US" altLang="zh-CN" smtClean="0"/>
              <a:t>Various assets will populate the panel to provide realism e.g.:</a:t>
            </a:r>
            <a:r>
              <a:rPr lang="en-AU" altLang="zh-CN" smtClean="0"/>
              <a:t>Material Pods</a:t>
            </a:r>
            <a:r>
              <a:rPr lang="en-US" altLang="zh-CN" smtClean="0"/>
              <a:t>- </a:t>
            </a:r>
            <a:r>
              <a:rPr lang="en-AU" altLang="zh-CN" smtClean="0"/>
              <a:t>LHD Vehicle</a:t>
            </a:r>
            <a:r>
              <a:rPr lang="en-US" altLang="zh-CN" smtClean="0"/>
              <a:t> -</a:t>
            </a:r>
            <a:r>
              <a:rPr lang="en-AU" altLang="zh-CN" smtClean="0"/>
              <a:t>Rubbish, pallets </a:t>
            </a:r>
            <a:endParaRPr lang="en-US" altLang="zh-CN" smtClean="0"/>
          </a:p>
          <a:p>
            <a:pPr>
              <a:lnSpc>
                <a:spcPct val="90000"/>
              </a:lnSpc>
              <a:spcBef>
                <a:spcPct val="0"/>
              </a:spcBef>
            </a:pPr>
            <a:r>
              <a:rPr lang="en-US" altLang="zh-CN" smtClean="0"/>
              <a:t>Life line installed on LHS rib in return</a:t>
            </a:r>
          </a:p>
          <a:p>
            <a:pPr>
              <a:lnSpc>
                <a:spcPct val="90000"/>
              </a:lnSpc>
              <a:spcBef>
                <a:spcPct val="0"/>
              </a:spcBef>
            </a:pPr>
            <a:r>
              <a:rPr lang="en-US" altLang="zh-CN" smtClean="0"/>
              <a:t>Water Barriers (Concentrated) And Stonedust Barriers (Concentrated)</a:t>
            </a:r>
          </a:p>
          <a:p>
            <a:pPr>
              <a:lnSpc>
                <a:spcPct val="90000"/>
              </a:lnSpc>
              <a:spcBef>
                <a:spcPct val="0"/>
              </a:spcBef>
            </a:pPr>
            <a:r>
              <a:rPr lang="en-US" altLang="zh-CN" smtClean="0"/>
              <a:t>The door opening will be triggered by button on the wand. The longer the door is is openthe more smoke passés through the door. The smoke will pass from B Hdg to A Hdg.</a:t>
            </a:r>
          </a:p>
          <a:p>
            <a:pPr>
              <a:lnSpc>
                <a:spcPct val="90000"/>
              </a:lnSpc>
              <a:spcBef>
                <a:spcPct val="0"/>
              </a:spcBef>
            </a:pPr>
            <a:r>
              <a:rPr lang="en-US" altLang="zh-CN" smtClean="0"/>
              <a:t>1000V  cable (black) providing power from TX  to Load Centre hung to roof on LHS of roadway (looking inbye). </a:t>
            </a:r>
            <a:r>
              <a:rPr lang="en-US" altLang="zh-CN" b="1" i="1" smtClean="0"/>
              <a:t>Note:</a:t>
            </a:r>
            <a:r>
              <a:rPr lang="en-US" altLang="zh-CN" smtClean="0"/>
              <a:t>  Load Centre not required for International Rescue Module.</a:t>
            </a:r>
          </a:p>
          <a:p>
            <a:pPr>
              <a:lnSpc>
                <a:spcPct val="90000"/>
              </a:lnSpc>
              <a:spcBef>
                <a:spcPct val="0"/>
              </a:spcBef>
            </a:pPr>
            <a:r>
              <a:rPr lang="en-US" altLang="zh-CN" smtClean="0"/>
              <a:t>‘No Road’ barrier tape across A, B &amp; C Hdg between 11 &amp; 12 c/t </a:t>
            </a:r>
          </a:p>
          <a:p>
            <a:pPr>
              <a:lnSpc>
                <a:spcPct val="90000"/>
              </a:lnSpc>
              <a:spcBef>
                <a:spcPct val="0"/>
              </a:spcBef>
            </a:pPr>
            <a:r>
              <a:rPr lang="en-US" altLang="zh-CN" smtClean="0"/>
              <a:t>Gas Alarm will be triggered when Trainees reach inbye 8CT. – gas levels change – related to location and density of smoke</a:t>
            </a:r>
          </a:p>
          <a:p>
            <a:pPr>
              <a:lnSpc>
                <a:spcPct val="90000"/>
              </a:lnSpc>
              <a:spcBef>
                <a:spcPct val="0"/>
              </a:spcBef>
            </a:pPr>
            <a:r>
              <a:rPr lang="en-US" altLang="zh-CN" smtClean="0"/>
              <a:t>Crib Room + Deputies Station &amp; Notice Board. Includes First-aid equipment &amp; Phone.</a:t>
            </a:r>
          </a:p>
          <a:p>
            <a:pPr>
              <a:lnSpc>
                <a:spcPct val="90000"/>
              </a:lnSpc>
              <a:spcBef>
                <a:spcPct val="0"/>
              </a:spcBef>
            </a:pPr>
            <a:r>
              <a:rPr lang="en-US" altLang="zh-CN" smtClean="0"/>
              <a:t>Signage in C Hdg: - </a:t>
            </a:r>
            <a:r>
              <a:rPr lang="en-AU" altLang="zh-CN" smtClean="0"/>
              <a:t>Deputies Station</a:t>
            </a:r>
            <a:r>
              <a:rPr lang="en-US" altLang="zh-CN" smtClean="0"/>
              <a:t> - </a:t>
            </a:r>
            <a:r>
              <a:rPr lang="en-AU" altLang="zh-CN" smtClean="0"/>
              <a:t>First-aid</a:t>
            </a:r>
            <a:r>
              <a:rPr lang="en-US" altLang="zh-CN" smtClean="0"/>
              <a:t> - </a:t>
            </a:r>
            <a:r>
              <a:rPr lang="en-AU" altLang="zh-CN" smtClean="0"/>
              <a:t>Phone</a:t>
            </a:r>
            <a:endParaRPr lang="en-US" altLang="zh-CN" smtClean="0"/>
          </a:p>
          <a:p>
            <a:pPr>
              <a:lnSpc>
                <a:spcPct val="90000"/>
              </a:lnSpc>
              <a:spcBef>
                <a:spcPct val="0"/>
              </a:spcBef>
            </a:pPr>
            <a:r>
              <a:rPr lang="en-US" altLang="zh-CN" smtClean="0"/>
              <a:t>Signage at each intersection e.g.: -</a:t>
            </a:r>
            <a:r>
              <a:rPr lang="en-AU" altLang="zh-CN" smtClean="0"/>
              <a:t>A6</a:t>
            </a:r>
            <a:r>
              <a:rPr lang="en-US" altLang="zh-CN" smtClean="0"/>
              <a:t> -</a:t>
            </a:r>
            <a:r>
              <a:rPr lang="en-AU" altLang="zh-CN" smtClean="0"/>
              <a:t>B6</a:t>
            </a:r>
            <a:r>
              <a:rPr lang="en-US" altLang="zh-CN" smtClean="0"/>
              <a:t> etc</a:t>
            </a:r>
          </a:p>
          <a:p>
            <a:pPr>
              <a:lnSpc>
                <a:spcPct val="90000"/>
              </a:lnSpc>
              <a:spcBef>
                <a:spcPct val="0"/>
              </a:spcBef>
            </a:pPr>
            <a:r>
              <a:rPr lang="en-US" altLang="zh-CN" smtClean="0"/>
              <a:t>Reflective droppers from roof at ~ 15m intervals as per existing mine environment ~0.5m from LHS rib (looking inbye)</a:t>
            </a:r>
          </a:p>
          <a:p>
            <a:pPr>
              <a:lnSpc>
                <a:spcPct val="90000"/>
              </a:lnSpc>
              <a:spcBef>
                <a:spcPct val="0"/>
              </a:spcBef>
            </a:pPr>
            <a:r>
              <a:rPr lang="en-US" altLang="zh-CN" smtClean="0"/>
              <a:t>Transformer (TX) will have barrier fencing &amp; Pogos as per current mine environment. CT will have lights to illuminate Transformer area</a:t>
            </a:r>
          </a:p>
          <a:p>
            <a:pPr>
              <a:lnSpc>
                <a:spcPct val="90000"/>
              </a:lnSpc>
              <a:spcBef>
                <a:spcPct val="0"/>
              </a:spcBef>
            </a:pPr>
            <a:r>
              <a:rPr lang="en-US" altLang="zh-CN" smtClean="0"/>
              <a:t>11 kV HT cable providing power to TX hung to roof on RHS of roadway (looking inbye)</a:t>
            </a:r>
          </a:p>
          <a:p>
            <a:pPr>
              <a:lnSpc>
                <a:spcPct val="90000"/>
              </a:lnSpc>
              <a:spcBef>
                <a:spcPct val="0"/>
              </a:spcBef>
            </a:pPr>
            <a:r>
              <a:rPr lang="en-US" altLang="zh-CN" smtClean="0"/>
              <a:t>Fire Hydrants &amp; compressed air outlets provided ~8m outbye the outbye rib of each CT</a:t>
            </a:r>
          </a:p>
          <a:p>
            <a:pPr>
              <a:lnSpc>
                <a:spcPct val="90000"/>
              </a:lnSpc>
              <a:spcBef>
                <a:spcPct val="0"/>
              </a:spcBef>
            </a:pPr>
            <a:r>
              <a:rPr lang="en-US" altLang="zh-CN" smtClean="0"/>
              <a:t>Water, Compressed-air &amp; Pumping pipes installed on brackets at roof as per existing mine environment</a:t>
            </a:r>
          </a:p>
          <a:p>
            <a:pPr>
              <a:lnSpc>
                <a:spcPct val="90000"/>
              </a:lnSpc>
              <a:spcBef>
                <a:spcPct val="0"/>
              </a:spcBef>
            </a:pPr>
            <a:endParaRPr lang="en-US" altLang="zh-CN" smtClean="0"/>
          </a:p>
          <a:p>
            <a:pPr>
              <a:lnSpc>
                <a:spcPct val="90000"/>
              </a:lnSpc>
              <a:spcBef>
                <a:spcPct val="0"/>
              </a:spcBef>
            </a:pPr>
            <a:endParaRPr lang="en-US" altLang="zh-CN" smtClean="0"/>
          </a:p>
        </p:txBody>
      </p:sp>
      <p:sp>
        <p:nvSpPr>
          <p:cNvPr id="368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FC49CFC-C3E7-45A7-96C2-115FC84D096B}" type="slidenum">
              <a:rPr lang="en-US" altLang="zh-CN"/>
              <a:pPr/>
              <a:t>19</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CN" smtClean="0"/>
              <a:t>Discuss scores</a:t>
            </a:r>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87E4A8A-1A29-4A25-9ECF-FEDD106FEEC9}" type="slidenum">
              <a:rPr lang="en-US" altLang="zh-CN"/>
              <a:pPr/>
              <a:t>20</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AU" altLang="zh-CN" smtClean="0"/>
              <a:t>Add scenario</a:t>
            </a:r>
            <a:endParaRPr lang="en-US" altLang="zh-CN" smtClean="0"/>
          </a:p>
        </p:txBody>
      </p:sp>
      <p:sp>
        <p:nvSpPr>
          <p:cNvPr id="542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BAE165B-32FA-4087-83EF-F6DE9A140CE7}" type="slidenum">
              <a:rPr lang="en-US" altLang="zh-CN"/>
              <a:pPr/>
              <a:t>34</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AU" altLang="zh-CN" smtClean="0"/>
              <a:t>Approximately 80 minutes ago there was an earthquake, power to the underground is off, and the main fan at the upcast has stopped and is unable to be started</a:t>
            </a:r>
            <a:endParaRPr lang="en-US" altLang="zh-CN" smtClean="0"/>
          </a:p>
          <a:p>
            <a:pPr>
              <a:spcBef>
                <a:spcPct val="0"/>
              </a:spcBef>
            </a:pPr>
            <a:r>
              <a:rPr lang="en-AU" altLang="zh-CN" smtClean="0"/>
              <a:t> </a:t>
            </a:r>
            <a:endParaRPr lang="en-US" altLang="zh-CN" smtClean="0"/>
          </a:p>
          <a:p>
            <a:pPr>
              <a:spcBef>
                <a:spcPct val="0"/>
              </a:spcBef>
            </a:pPr>
            <a:r>
              <a:rPr lang="en-AU" altLang="zh-CN" u="sng" smtClean="0"/>
              <a:t>YOUR TEAM TASK IS TO SEARCH FOR A MISSING DEPUTY</a:t>
            </a:r>
            <a:endParaRPr lang="en-US" altLang="zh-CN" smtClean="0"/>
          </a:p>
          <a:p>
            <a:pPr>
              <a:spcBef>
                <a:spcPct val="0"/>
              </a:spcBef>
            </a:pPr>
            <a:r>
              <a:rPr lang="en-AU" altLang="zh-CN" smtClean="0"/>
              <a:t>His name is John Swan – cap lamp number 135</a:t>
            </a:r>
            <a:endParaRPr lang="en-US" altLang="zh-CN" smtClean="0"/>
          </a:p>
          <a:p>
            <a:pPr>
              <a:spcBef>
                <a:spcPct val="0"/>
              </a:spcBef>
            </a:pPr>
            <a:r>
              <a:rPr lang="en-AU" altLang="zh-CN" smtClean="0"/>
              <a:t>His Task was to conduct a pre work inspection of yellow panel</a:t>
            </a:r>
            <a:endParaRPr lang="en-US" altLang="zh-CN" smtClean="0"/>
          </a:p>
          <a:p>
            <a:pPr>
              <a:spcBef>
                <a:spcPct val="0"/>
              </a:spcBef>
            </a:pPr>
            <a:r>
              <a:rPr lang="en-AU" altLang="zh-CN" smtClean="0"/>
              <a:t>The mine has recommenced operations in Yellow panel after this section of the mine had been closed for 5 years due to difficult mining conditions in low seam height. This section of the mine is being developed for eventual long wall extraction type mining.</a:t>
            </a:r>
            <a:endParaRPr lang="en-US" altLang="zh-CN" smtClean="0"/>
          </a:p>
          <a:p>
            <a:pPr>
              <a:spcBef>
                <a:spcPct val="0"/>
              </a:spcBef>
            </a:pPr>
            <a:r>
              <a:rPr lang="en-AU" altLang="zh-CN" smtClean="0"/>
              <a:t> Last contact with him was 2 hours ago from the radio communication point in Yellow panel. This was to inform us he had completed his inspections and was on his way back to the surface via the return roadways to the portal.</a:t>
            </a:r>
            <a:endParaRPr lang="en-US" altLang="zh-CN" smtClean="0"/>
          </a:p>
          <a:p>
            <a:pPr>
              <a:spcBef>
                <a:spcPct val="0"/>
              </a:spcBef>
            </a:pPr>
            <a:r>
              <a:rPr lang="en-AU" altLang="zh-CN" smtClean="0"/>
              <a:t>You are to commence your search from the return portal /second means of egress and search the return roadways into Yellow Panel as shown on the plan.</a:t>
            </a:r>
            <a:endParaRPr lang="en-US" altLang="zh-CN" smtClean="0"/>
          </a:p>
          <a:p>
            <a:pPr>
              <a:spcBef>
                <a:spcPct val="0"/>
              </a:spcBef>
            </a:pPr>
            <a:r>
              <a:rPr lang="en-AU" altLang="zh-CN" smtClean="0"/>
              <a:t>You MUST communicate by radio to FAB from the fixed radio stations shown on the plan. RD (Radios are set up for you.) The phone system is out of order.</a:t>
            </a:r>
            <a:endParaRPr lang="en-US" altLang="zh-CN" smtClean="0"/>
          </a:p>
          <a:p>
            <a:pPr>
              <a:spcBef>
                <a:spcPct val="0"/>
              </a:spcBef>
            </a:pPr>
            <a:r>
              <a:rPr lang="en-AU" altLang="zh-CN" smtClean="0"/>
              <a:t>First communication to FAB is to be from D4 Red mains.</a:t>
            </a:r>
            <a:endParaRPr lang="en-US" altLang="zh-CN" smtClean="0"/>
          </a:p>
          <a:p>
            <a:pPr>
              <a:spcBef>
                <a:spcPct val="0"/>
              </a:spcBef>
            </a:pPr>
            <a:r>
              <a:rPr lang="en-AU" altLang="zh-CN" smtClean="0"/>
              <a:t>Your team will be given the relevant gas readings when you are actually performing gas reading operations using the XAM 7000</a:t>
            </a:r>
            <a:endParaRPr lang="en-US" altLang="zh-CN" smtClean="0"/>
          </a:p>
          <a:p>
            <a:pPr>
              <a:spcBef>
                <a:spcPct val="0"/>
              </a:spcBef>
            </a:pPr>
            <a:r>
              <a:rPr lang="en-AU" altLang="zh-CN" smtClean="0"/>
              <a:t>IF YOU DO NOT USE THE XAM 7000 INSTRUMENT YOU WILL NOT GET ANY GAS READINGS!</a:t>
            </a:r>
            <a:endParaRPr lang="en-US" altLang="zh-CN" smtClean="0"/>
          </a:p>
        </p:txBody>
      </p:sp>
      <p:sp>
        <p:nvSpPr>
          <p:cNvPr id="563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9B07596-2CA1-4E05-BA67-24669BBC274C}" type="slidenum">
              <a:rPr lang="en-US" altLang="zh-CN"/>
              <a:pPr/>
              <a:t>35</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AU" altLang="zh-CN" smtClean="0"/>
              <a:t>Teams will be told by the spare man/or the team interpreter where applicable. :</a:t>
            </a:r>
            <a:endParaRPr lang="en-US" altLang="zh-CN" smtClean="0"/>
          </a:p>
          <a:p>
            <a:pPr>
              <a:spcBef>
                <a:spcPct val="0"/>
              </a:spcBef>
            </a:pPr>
            <a:r>
              <a:rPr lang="en-AU" altLang="zh-CN" smtClean="0"/>
              <a:t>Take a general body bag sample at C heading between 5 and 6 c/t</a:t>
            </a:r>
            <a:endParaRPr lang="en-US" altLang="zh-CN" smtClean="0"/>
          </a:p>
          <a:p>
            <a:pPr>
              <a:spcBef>
                <a:spcPct val="0"/>
              </a:spcBef>
            </a:pPr>
            <a:r>
              <a:rPr lang="en-AU" altLang="zh-CN" smtClean="0"/>
              <a:t>Build a brattice stopping at C heading between 5and 6 c/t</a:t>
            </a:r>
            <a:endParaRPr lang="en-US" altLang="zh-CN" smtClean="0"/>
          </a:p>
          <a:p>
            <a:pPr>
              <a:spcBef>
                <a:spcPct val="0"/>
              </a:spcBef>
            </a:pPr>
            <a:r>
              <a:rPr lang="en-AU" altLang="zh-CN" smtClean="0"/>
              <a:t>Determine the quantity of air flowing inbye 5 c/t B heading</a:t>
            </a:r>
            <a:endParaRPr lang="en-US" altLang="zh-CN" smtClean="0"/>
          </a:p>
          <a:p>
            <a:pPr>
              <a:spcBef>
                <a:spcPct val="0"/>
              </a:spcBef>
            </a:pPr>
            <a:r>
              <a:rPr lang="en-AU" altLang="zh-CN" smtClean="0"/>
              <a:t> </a:t>
            </a:r>
            <a:endParaRPr lang="en-US" altLang="zh-CN" smtClean="0"/>
          </a:p>
          <a:p>
            <a:pPr>
              <a:spcBef>
                <a:spcPct val="0"/>
              </a:spcBef>
            </a:pPr>
            <a:r>
              <a:rPr lang="en-AU" altLang="zh-CN" smtClean="0"/>
              <a:t>Contact FAB and report when complete</a:t>
            </a:r>
          </a:p>
          <a:p>
            <a:pPr>
              <a:spcBef>
                <a:spcPct val="0"/>
              </a:spcBef>
            </a:pPr>
            <a:endParaRPr lang="en-US" altLang="zh-CN" smtClean="0"/>
          </a:p>
          <a:p>
            <a:pPr>
              <a:spcBef>
                <a:spcPct val="0"/>
              </a:spcBef>
            </a:pPr>
            <a:r>
              <a:rPr lang="en-AU" altLang="zh-CN" smtClean="0"/>
              <a:t>When the teams’ report back on the radio they will be told by the spare man/or the team interpreter where applicable. ::</a:t>
            </a:r>
            <a:endParaRPr lang="en-US" altLang="zh-CN" smtClean="0"/>
          </a:p>
          <a:p>
            <a:pPr>
              <a:spcBef>
                <a:spcPct val="0"/>
              </a:spcBef>
            </a:pPr>
            <a:r>
              <a:rPr lang="en-AU" altLang="zh-CN" smtClean="0"/>
              <a:t>You are to search for 2 men who were walking from 5 c/t towards the surface portal along X heading Green Mains.</a:t>
            </a:r>
            <a:endParaRPr lang="en-US" altLang="zh-CN" smtClean="0"/>
          </a:p>
          <a:p>
            <a:pPr>
              <a:spcBef>
                <a:spcPct val="0"/>
              </a:spcBef>
            </a:pPr>
            <a:r>
              <a:rPr lang="en-AU" altLang="zh-CN" smtClean="0"/>
              <a:t>You are to proceed to Green Mains via the door at 6 c/t Red Mains B to A heading.</a:t>
            </a:r>
            <a:endParaRPr lang="en-US" altLang="zh-CN" smtClean="0"/>
          </a:p>
          <a:p>
            <a:pPr>
              <a:spcBef>
                <a:spcPct val="0"/>
              </a:spcBef>
            </a:pPr>
            <a:r>
              <a:rPr lang="en-AU" altLang="zh-CN" smtClean="0"/>
              <a:t>Report to FAB from the radio communication point 2 c/t Green Mains on arrival.</a:t>
            </a:r>
            <a:endParaRPr lang="en-US" altLang="zh-CN" smtClean="0"/>
          </a:p>
        </p:txBody>
      </p:sp>
      <p:sp>
        <p:nvSpPr>
          <p:cNvPr id="583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C81380-9F21-4F56-A612-21BC8C908659}" type="slidenum">
              <a:rPr lang="en-US" altLang="zh-CN"/>
              <a:pPr/>
              <a:t>36</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AU" altLang="zh-CN" smtClean="0"/>
              <a:t>Teams will be told by the spare man/or the team interpreter where applicable. :</a:t>
            </a:r>
            <a:endParaRPr lang="en-US" altLang="zh-CN" smtClean="0"/>
          </a:p>
          <a:p>
            <a:pPr>
              <a:spcBef>
                <a:spcPct val="0"/>
              </a:spcBef>
            </a:pPr>
            <a:r>
              <a:rPr lang="en-AU" altLang="zh-CN" smtClean="0"/>
              <a:t>Take a general body bag sample at C heading between 5 and 6 c/t</a:t>
            </a:r>
            <a:endParaRPr lang="en-US" altLang="zh-CN" smtClean="0"/>
          </a:p>
          <a:p>
            <a:pPr>
              <a:spcBef>
                <a:spcPct val="0"/>
              </a:spcBef>
            </a:pPr>
            <a:r>
              <a:rPr lang="en-AU" altLang="zh-CN" smtClean="0"/>
              <a:t>Build a brattice stopping at C heading between 5and 6 c/t</a:t>
            </a:r>
            <a:endParaRPr lang="en-US" altLang="zh-CN" smtClean="0"/>
          </a:p>
          <a:p>
            <a:pPr>
              <a:spcBef>
                <a:spcPct val="0"/>
              </a:spcBef>
            </a:pPr>
            <a:r>
              <a:rPr lang="en-AU" altLang="zh-CN" smtClean="0"/>
              <a:t>Determine the quantity of air flowing inbye 5 c/t B heading</a:t>
            </a:r>
            <a:endParaRPr lang="en-US" altLang="zh-CN" smtClean="0"/>
          </a:p>
          <a:p>
            <a:pPr>
              <a:spcBef>
                <a:spcPct val="0"/>
              </a:spcBef>
            </a:pPr>
            <a:r>
              <a:rPr lang="en-AU" altLang="zh-CN" smtClean="0"/>
              <a:t> </a:t>
            </a:r>
            <a:endParaRPr lang="en-US" altLang="zh-CN" smtClean="0"/>
          </a:p>
          <a:p>
            <a:pPr>
              <a:spcBef>
                <a:spcPct val="0"/>
              </a:spcBef>
            </a:pPr>
            <a:r>
              <a:rPr lang="en-AU" altLang="zh-CN" smtClean="0"/>
              <a:t>Contact FAB and report when complete</a:t>
            </a:r>
          </a:p>
          <a:p>
            <a:pPr>
              <a:spcBef>
                <a:spcPct val="0"/>
              </a:spcBef>
            </a:pPr>
            <a:endParaRPr lang="en-US" altLang="zh-CN" smtClean="0"/>
          </a:p>
          <a:p>
            <a:pPr>
              <a:spcBef>
                <a:spcPct val="0"/>
              </a:spcBef>
            </a:pPr>
            <a:r>
              <a:rPr lang="en-AU" altLang="zh-CN" smtClean="0"/>
              <a:t>When the teams’ report back on the radio they will be told by the spare man/or the team interpreter where applicable. ::</a:t>
            </a:r>
            <a:endParaRPr lang="en-US" altLang="zh-CN" smtClean="0"/>
          </a:p>
          <a:p>
            <a:pPr>
              <a:spcBef>
                <a:spcPct val="0"/>
              </a:spcBef>
            </a:pPr>
            <a:r>
              <a:rPr lang="en-AU" altLang="zh-CN" smtClean="0"/>
              <a:t>You are to search for 2 men who were walking from 5 c/t towards the surface portal along X heading Green Mains.</a:t>
            </a:r>
            <a:endParaRPr lang="en-US" altLang="zh-CN" smtClean="0"/>
          </a:p>
          <a:p>
            <a:pPr>
              <a:spcBef>
                <a:spcPct val="0"/>
              </a:spcBef>
            </a:pPr>
            <a:r>
              <a:rPr lang="en-AU" altLang="zh-CN" smtClean="0"/>
              <a:t>You are to proceed to Green Mains via the door at 6 c/t Red Mains B to A heading.</a:t>
            </a:r>
            <a:endParaRPr lang="en-US" altLang="zh-CN" smtClean="0"/>
          </a:p>
          <a:p>
            <a:pPr>
              <a:spcBef>
                <a:spcPct val="0"/>
              </a:spcBef>
            </a:pPr>
            <a:r>
              <a:rPr lang="en-AU" altLang="zh-CN" smtClean="0"/>
              <a:t>Report to FAB from the radio communication point 2 c/t Green Mains on arrival.</a:t>
            </a:r>
            <a:endParaRPr lang="en-US" altLang="zh-CN" smtClean="0"/>
          </a:p>
        </p:txBody>
      </p:sp>
      <p:sp>
        <p:nvSpPr>
          <p:cNvPr id="604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9CB4D48-8F4C-4C4F-BD47-72160BCE742F}" type="slidenum">
              <a:rPr lang="en-US" altLang="zh-CN"/>
              <a:pPr/>
              <a:t>37</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AU" altLang="zh-CN" smtClean="0"/>
              <a:t>The teams are expected to report to you on arrival at the communication point having been told they are to search for 2 missing men who were walking outbye along X heading green mains </a:t>
            </a:r>
            <a:endParaRPr lang="en-US" altLang="zh-CN" smtClean="0"/>
          </a:p>
          <a:p>
            <a:pPr>
              <a:spcBef>
                <a:spcPct val="0"/>
              </a:spcBef>
            </a:pPr>
            <a:r>
              <a:rPr lang="en-AU" altLang="zh-CN" smtClean="0"/>
              <a:t> </a:t>
            </a:r>
            <a:endParaRPr lang="en-US" altLang="zh-CN" smtClean="0"/>
          </a:p>
          <a:p>
            <a:pPr>
              <a:spcBef>
                <a:spcPct val="0"/>
              </a:spcBef>
            </a:pPr>
            <a:r>
              <a:rPr lang="en-AU" altLang="zh-CN" smtClean="0"/>
              <a:t>Teams are to be told by the spare man/or team interpreter where applicable. </a:t>
            </a:r>
            <a:endParaRPr lang="en-US" altLang="zh-CN" smtClean="0"/>
          </a:p>
          <a:p>
            <a:pPr>
              <a:spcBef>
                <a:spcPct val="0"/>
              </a:spcBef>
            </a:pPr>
            <a:r>
              <a:rPr lang="en-AU" altLang="zh-CN" smtClean="0"/>
              <a:t> We want you to search for the 2 missing men along X heading Green Mains to 5 cut through and report back your findings to FAB from this communication point.</a:t>
            </a:r>
            <a:endParaRPr lang="en-US" altLang="zh-CN" smtClean="0"/>
          </a:p>
          <a:p>
            <a:pPr>
              <a:spcBef>
                <a:spcPct val="0"/>
              </a:spcBef>
            </a:pPr>
            <a:endParaRPr lang="en-US" altLang="zh-CN" smtClean="0"/>
          </a:p>
        </p:txBody>
      </p:sp>
      <p:sp>
        <p:nvSpPr>
          <p:cNvPr id="624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0D3461C-70F7-4535-9FEC-BFE58905AAFF}" type="slidenum">
              <a:rPr lang="en-US" altLang="zh-CN"/>
              <a:pPr/>
              <a:t>38</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wrap="square" numCol="1" anchor="t" anchorCtr="0" compatLnSpc="1">
            <a:prstTxWarp prst="textNoShape">
              <a:avLst/>
            </a:prstTxWarp>
          </a:bodyPr>
          <a:lstStyle/>
          <a:p>
            <a:pPr>
              <a:lnSpc>
                <a:spcPct val="90000"/>
              </a:lnSpc>
              <a:spcBef>
                <a:spcPct val="0"/>
              </a:spcBef>
            </a:pPr>
            <a:r>
              <a:rPr lang="en-US" altLang="zh-CN" b="1" smtClean="0"/>
              <a:t>Reference Material:</a:t>
            </a:r>
          </a:p>
          <a:p>
            <a:pPr>
              <a:lnSpc>
                <a:spcPct val="90000"/>
              </a:lnSpc>
              <a:spcBef>
                <a:spcPct val="0"/>
              </a:spcBef>
            </a:pPr>
            <a:r>
              <a:rPr lang="en-US" altLang="zh-CN" b="1" smtClean="0"/>
              <a:t>Competition- </a:t>
            </a:r>
            <a:r>
              <a:rPr lang="en-US" altLang="zh-CN" smtClean="0"/>
              <a:t>2009 Australian Mines Rescue Competition Report - Complete Score Sheets</a:t>
            </a:r>
          </a:p>
          <a:p>
            <a:pPr>
              <a:lnSpc>
                <a:spcPct val="90000"/>
              </a:lnSpc>
              <a:spcBef>
                <a:spcPct val="0"/>
              </a:spcBef>
            </a:pPr>
            <a:r>
              <a:rPr lang="en-US" altLang="zh-CN" b="1" smtClean="0"/>
              <a:t>Captain </a:t>
            </a:r>
            <a:r>
              <a:rPr lang="en-US" altLang="zh-CN" smtClean="0"/>
              <a:t>– Captains folder and associated documents – team &amp; safety protocols</a:t>
            </a:r>
          </a:p>
          <a:p>
            <a:pPr>
              <a:lnSpc>
                <a:spcPct val="90000"/>
              </a:lnSpc>
              <a:spcBef>
                <a:spcPct val="0"/>
              </a:spcBef>
            </a:pPr>
            <a:r>
              <a:rPr lang="en-US" altLang="zh-CN" b="1" smtClean="0"/>
              <a:t>Equipment</a:t>
            </a:r>
            <a:r>
              <a:rPr lang="en-US" altLang="zh-CN" smtClean="0"/>
              <a:t> – How it works, where it is found – how it is tested, how it is used, when it is used – “What is a fire depot?”</a:t>
            </a:r>
          </a:p>
          <a:p>
            <a:pPr>
              <a:lnSpc>
                <a:spcPct val="90000"/>
              </a:lnSpc>
              <a:spcBef>
                <a:spcPct val="0"/>
              </a:spcBef>
            </a:pPr>
            <a:r>
              <a:rPr lang="en-US" altLang="zh-CN" b="1" smtClean="0"/>
              <a:t>Procedures</a:t>
            </a:r>
            <a:r>
              <a:rPr lang="en-US" altLang="zh-CN" smtClean="0"/>
              <a:t> – Why do we do it this way - - 2 minute check, atmospheric monitoring, trauma management – not medical experts!</a:t>
            </a:r>
          </a:p>
          <a:p>
            <a:pPr>
              <a:lnSpc>
                <a:spcPct val="90000"/>
              </a:lnSpc>
              <a:spcBef>
                <a:spcPct val="0"/>
              </a:spcBef>
            </a:pPr>
            <a:r>
              <a:rPr lang="en-US" altLang="zh-CN" b="1" smtClean="0"/>
              <a:t>Knowledge</a:t>
            </a:r>
            <a:r>
              <a:rPr lang="en-US" altLang="zh-CN" smtClean="0"/>
              <a:t> – Mine Plans (especially drawn up), station plan, “statement of Facts”</a:t>
            </a:r>
          </a:p>
          <a:p>
            <a:pPr>
              <a:lnSpc>
                <a:spcPct val="90000"/>
              </a:lnSpc>
              <a:spcBef>
                <a:spcPct val="0"/>
              </a:spcBef>
            </a:pPr>
            <a:endParaRPr lang="en-US" altLang="zh-CN" b="1" smtClean="0"/>
          </a:p>
          <a:p>
            <a:pPr>
              <a:lnSpc>
                <a:spcPct val="90000"/>
              </a:lnSpc>
              <a:spcBef>
                <a:spcPct val="0"/>
              </a:spcBef>
            </a:pPr>
            <a:r>
              <a:rPr lang="en-US" altLang="zh-CN" b="1" smtClean="0"/>
              <a:t>Competition Information</a:t>
            </a:r>
          </a:p>
          <a:p>
            <a:pPr>
              <a:lnSpc>
                <a:spcPct val="90000"/>
              </a:lnSpc>
              <a:spcBef>
                <a:spcPct val="0"/>
              </a:spcBef>
            </a:pPr>
            <a:r>
              <a:rPr lang="en-US" altLang="zh-CN" smtClean="0"/>
              <a:t>Competitors &amp; Non Competitors</a:t>
            </a:r>
          </a:p>
          <a:p>
            <a:pPr>
              <a:lnSpc>
                <a:spcPct val="90000"/>
              </a:lnSpc>
              <a:spcBef>
                <a:spcPct val="0"/>
              </a:spcBef>
            </a:pPr>
            <a:r>
              <a:rPr lang="en-US" altLang="zh-CN" smtClean="0"/>
              <a:t>Competition philosophy – DOING – DOING – DOING  - NO assessor involvement</a:t>
            </a:r>
          </a:p>
          <a:p>
            <a:pPr>
              <a:lnSpc>
                <a:spcPct val="90000"/>
              </a:lnSpc>
              <a:spcBef>
                <a:spcPct val="0"/>
              </a:spcBef>
            </a:pPr>
            <a:r>
              <a:rPr lang="en-US" altLang="zh-CN" smtClean="0"/>
              <a:t>SCORING – competency based – relate to equipment and procedures</a:t>
            </a:r>
          </a:p>
          <a:p>
            <a:pPr>
              <a:lnSpc>
                <a:spcPct val="90000"/>
              </a:lnSpc>
              <a:spcBef>
                <a:spcPct val="0"/>
              </a:spcBef>
            </a:pPr>
            <a:r>
              <a:rPr lang="en-US" altLang="zh-CN" smtClean="0"/>
              <a:t>Virtual Reality – What is it/ How does it work? ? ? </a:t>
            </a:r>
          </a:p>
          <a:p>
            <a:pPr>
              <a:lnSpc>
                <a:spcPct val="90000"/>
              </a:lnSpc>
              <a:spcBef>
                <a:spcPct val="0"/>
              </a:spcBef>
            </a:pPr>
            <a:r>
              <a:rPr lang="en-US" altLang="zh-CN" smtClean="0"/>
              <a:t>What is a pogo stick?</a:t>
            </a:r>
          </a:p>
        </p:txBody>
      </p:sp>
      <p:sp>
        <p:nvSpPr>
          <p:cNvPr id="143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250390D-6E83-45D7-8DD2-4B2578197633}" type="slidenum">
              <a:rPr lang="en-US" altLang="zh-CN"/>
              <a:pPr/>
              <a:t>8</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AU" altLang="zh-CN" smtClean="0"/>
              <a:t>The teams are expected to report to you on arrival at the communication point having been told they are to search for 2 missing men who were walking outbye along X heading green mains </a:t>
            </a:r>
            <a:endParaRPr lang="en-US" altLang="zh-CN" smtClean="0"/>
          </a:p>
          <a:p>
            <a:pPr>
              <a:spcBef>
                <a:spcPct val="0"/>
              </a:spcBef>
            </a:pPr>
            <a:r>
              <a:rPr lang="en-AU" altLang="zh-CN" smtClean="0"/>
              <a:t> </a:t>
            </a:r>
            <a:endParaRPr lang="en-US" altLang="zh-CN" smtClean="0"/>
          </a:p>
          <a:p>
            <a:pPr>
              <a:spcBef>
                <a:spcPct val="0"/>
              </a:spcBef>
            </a:pPr>
            <a:r>
              <a:rPr lang="en-AU" altLang="zh-CN" smtClean="0"/>
              <a:t>Teams are to be told by the spare man/or team interpreter where applicable. </a:t>
            </a:r>
            <a:endParaRPr lang="en-US" altLang="zh-CN" smtClean="0"/>
          </a:p>
          <a:p>
            <a:pPr>
              <a:spcBef>
                <a:spcPct val="0"/>
              </a:spcBef>
            </a:pPr>
            <a:r>
              <a:rPr lang="en-AU" altLang="zh-CN" smtClean="0"/>
              <a:t> We want you to search for the 2 missing men along X heading Green Mains to 5 cut through and report back your findings to FAB from this communication point.</a:t>
            </a:r>
            <a:endParaRPr lang="en-US" altLang="zh-CN" smtClean="0"/>
          </a:p>
          <a:p>
            <a:pPr>
              <a:spcBef>
                <a:spcPct val="0"/>
              </a:spcBef>
            </a:pPr>
            <a:endParaRPr lang="en-US" altLang="zh-CN" smtClean="0"/>
          </a:p>
        </p:txBody>
      </p:sp>
      <p:sp>
        <p:nvSpPr>
          <p:cNvPr id="645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10C6827-6D2B-4E76-B76D-410AC7FD799D}" type="slidenum">
              <a:rPr lang="en-US" altLang="zh-CN"/>
              <a:pPr/>
              <a:t>39</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AU" altLang="zh-CN" smtClean="0"/>
              <a:t>The teams are expected to report to you on arrival at the communication point having been told they are to search for 2 missing men who were walking outbye along X heading green mains </a:t>
            </a:r>
            <a:endParaRPr lang="en-US" altLang="zh-CN" smtClean="0"/>
          </a:p>
          <a:p>
            <a:pPr>
              <a:spcBef>
                <a:spcPct val="0"/>
              </a:spcBef>
            </a:pPr>
            <a:r>
              <a:rPr lang="en-AU" altLang="zh-CN" smtClean="0"/>
              <a:t> </a:t>
            </a:r>
            <a:endParaRPr lang="en-US" altLang="zh-CN" smtClean="0"/>
          </a:p>
          <a:p>
            <a:pPr>
              <a:spcBef>
                <a:spcPct val="0"/>
              </a:spcBef>
            </a:pPr>
            <a:r>
              <a:rPr lang="en-AU" altLang="zh-CN" smtClean="0"/>
              <a:t>Teams are to be told by the spare man/or team interpreter where applicable. </a:t>
            </a:r>
            <a:endParaRPr lang="en-US" altLang="zh-CN" smtClean="0"/>
          </a:p>
          <a:p>
            <a:pPr>
              <a:spcBef>
                <a:spcPct val="0"/>
              </a:spcBef>
            </a:pPr>
            <a:r>
              <a:rPr lang="en-AU" altLang="zh-CN" smtClean="0"/>
              <a:t> We want you to search for the 2 missing men along X heading Green Mains to 5 cut through and report back your findings to FAB from this communication point.</a:t>
            </a:r>
            <a:endParaRPr lang="en-US" altLang="zh-CN" smtClean="0"/>
          </a:p>
          <a:p>
            <a:pPr>
              <a:spcBef>
                <a:spcPct val="0"/>
              </a:spcBef>
            </a:pPr>
            <a:endParaRPr lang="en-US" altLang="zh-CN" smtClean="0"/>
          </a:p>
        </p:txBody>
      </p:sp>
      <p:sp>
        <p:nvSpPr>
          <p:cNvPr id="665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7AB8BB2-7C51-4204-8C42-60C4D2A126FD}" type="slidenum">
              <a:rPr lang="en-US" altLang="zh-CN"/>
              <a:pPr/>
              <a:t>40</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altLang="zh-CN" smtClean="0"/>
          </a:p>
        </p:txBody>
      </p:sp>
      <p:sp>
        <p:nvSpPr>
          <p:cNvPr id="73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ACD502-5061-4969-A3FA-7A2087E555A4}" type="slidenum">
              <a:rPr lang="en-US" altLang="zh-CN"/>
              <a:pPr/>
              <a:t>46</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150000"/>
              </a:lnSpc>
              <a:spcBef>
                <a:spcPct val="0"/>
              </a:spcBef>
            </a:pPr>
            <a:r>
              <a:rPr lang="en-US" altLang="zh-CN" smtClean="0"/>
              <a:t>Transport – accommodation – meals – cultural differences – smoking!</a:t>
            </a:r>
          </a:p>
          <a:p>
            <a:pPr>
              <a:lnSpc>
                <a:spcPct val="150000"/>
              </a:lnSpc>
              <a:spcBef>
                <a:spcPct val="0"/>
              </a:spcBef>
            </a:pPr>
            <a:r>
              <a:rPr lang="en-US" altLang="zh-CN" smtClean="0"/>
              <a:t>16 CSPL staff took care of these activities</a:t>
            </a:r>
          </a:p>
          <a:p>
            <a:pPr>
              <a:lnSpc>
                <a:spcPct val="150000"/>
              </a:lnSpc>
              <a:spcBef>
                <a:spcPct val="0"/>
              </a:spcBef>
            </a:pPr>
            <a:r>
              <a:rPr lang="en-US" altLang="zh-CN" smtClean="0"/>
              <a:t>Harbour cruise – 90 persons</a:t>
            </a:r>
          </a:p>
          <a:p>
            <a:pPr>
              <a:lnSpc>
                <a:spcPct val="150000"/>
              </a:lnSpc>
              <a:spcBef>
                <a:spcPct val="0"/>
              </a:spcBef>
            </a:pPr>
            <a:r>
              <a:rPr lang="en-US" altLang="zh-CN" smtClean="0"/>
              <a:t>Competitor sightseeing – 95  &amp; Non Competitor sightseeing 50</a:t>
            </a:r>
          </a:p>
          <a:p>
            <a:pPr>
              <a:lnSpc>
                <a:spcPct val="150000"/>
              </a:lnSpc>
              <a:spcBef>
                <a:spcPct val="0"/>
              </a:spcBef>
            </a:pPr>
            <a:r>
              <a:rPr lang="en-US" altLang="zh-CN" smtClean="0"/>
              <a:t>Non Competitor station tour &amp; BBQ - 40</a:t>
            </a:r>
          </a:p>
        </p:txBody>
      </p:sp>
      <p:sp>
        <p:nvSpPr>
          <p:cNvPr id="16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4DCC878-FFBD-496D-8D07-EC6C740F84C9}" type="slidenum">
              <a:rPr lang="en-US" altLang="zh-CN"/>
              <a:pPr/>
              <a:t>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150000"/>
              </a:lnSpc>
              <a:spcBef>
                <a:spcPct val="0"/>
              </a:spcBef>
            </a:pPr>
            <a:r>
              <a:rPr lang="en-US" altLang="zh-CN" smtClean="0"/>
              <a:t>Transport – accommodation – meals – cultural differences – smoking!</a:t>
            </a:r>
          </a:p>
          <a:p>
            <a:pPr>
              <a:spcBef>
                <a:spcPct val="0"/>
              </a:spcBef>
            </a:pPr>
            <a:r>
              <a:rPr lang="en-AU" altLang="zh-CN" smtClean="0"/>
              <a:t>Welcoming night – 300 persons</a:t>
            </a:r>
          </a:p>
          <a:p>
            <a:pPr>
              <a:spcBef>
                <a:spcPct val="0"/>
              </a:spcBef>
            </a:pPr>
            <a:r>
              <a:rPr lang="en-AU" altLang="zh-CN" smtClean="0"/>
              <a:t>Informal night – 250 persons</a:t>
            </a:r>
          </a:p>
          <a:p>
            <a:pPr>
              <a:spcBef>
                <a:spcPct val="0"/>
              </a:spcBef>
            </a:pPr>
            <a:r>
              <a:rPr lang="en-AU" altLang="zh-CN" smtClean="0"/>
              <a:t>Presentation night – 350 persons</a:t>
            </a:r>
            <a:endParaRPr lang="en-US" altLang="zh-CN"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4FDE6DB-8C3F-472E-A09C-5A3E426AE3E6}" type="slidenum">
              <a:rPr lang="en-US" altLang="zh-CN"/>
              <a:pPr/>
              <a:t>10</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p:spPr>
      </p:sp>
      <p:sp>
        <p:nvSpPr>
          <p:cNvPr id="20482"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150000"/>
              </a:lnSpc>
              <a:spcBef>
                <a:spcPct val="0"/>
              </a:spcBef>
            </a:pPr>
            <a:r>
              <a:rPr lang="en-US" altLang="zh-CN" smtClean="0"/>
              <a:t>Transport – accommodation – meals – cultural differences – smoking!</a:t>
            </a:r>
          </a:p>
          <a:p>
            <a:pPr>
              <a:spcBef>
                <a:spcPct val="0"/>
              </a:spcBef>
            </a:pPr>
            <a:r>
              <a:rPr lang="en-AU" altLang="zh-CN" smtClean="0"/>
              <a:t>1 room manned by 2 MR staff for 3 days</a:t>
            </a:r>
          </a:p>
          <a:p>
            <a:pPr>
              <a:spcBef>
                <a:spcPct val="0"/>
              </a:spcBef>
            </a:pPr>
            <a:r>
              <a:rPr lang="en-AU" altLang="zh-CN" smtClean="0"/>
              <a:t>1 room manned by Drager for 3 days</a:t>
            </a:r>
            <a:endParaRPr lang="en-US" altLang="zh-CN" smtClean="0"/>
          </a:p>
        </p:txBody>
      </p:sp>
      <p:sp>
        <p:nvSpPr>
          <p:cNvPr id="204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74A5AD0-2E58-4198-89DE-34212368F201}" type="slidenum">
              <a:rPr lang="en-US" altLang="zh-CN"/>
              <a:pPr/>
              <a:t>11</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150000"/>
              </a:lnSpc>
              <a:spcBef>
                <a:spcPct val="0"/>
              </a:spcBef>
            </a:pPr>
            <a:r>
              <a:rPr lang="en-US" altLang="zh-CN" smtClean="0"/>
              <a:t>16 teams – 3 hours each – all on one day – 8 trainers – 4 training rooms – AND set up competition events and areas</a:t>
            </a:r>
          </a:p>
          <a:p>
            <a:pPr>
              <a:spcBef>
                <a:spcPct val="0"/>
              </a:spcBef>
            </a:pPr>
            <a:r>
              <a:rPr lang="en-AU" altLang="zh-CN" smtClean="0"/>
              <a:t>Inductions included – Task Deployment sheet, mine plans instructions, etc.</a:t>
            </a:r>
          </a:p>
          <a:p>
            <a:pPr>
              <a:spcBef>
                <a:spcPct val="0"/>
              </a:spcBef>
            </a:pPr>
            <a:r>
              <a:rPr lang="en-AU" altLang="zh-CN" smtClean="0"/>
              <a:t>Comp resources – Each comp day we needed 35 Brigadesmen and 6 other assistants, approx 35 MR staff, and 20 CSPL staff – for 112 competitors</a:t>
            </a:r>
            <a:endParaRPr lang="en-US" altLang="zh-CN"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BA57AB9-130F-48DA-A143-15B715901E24}" type="slidenum">
              <a:rPr lang="en-US" altLang="zh-CN"/>
              <a:pPr/>
              <a:t>12</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AU" altLang="zh-CN" smtClean="0"/>
              <a:t>4 persons achieved perfect score but Ben Kelly from WMRS won on countback – by 50 seconds</a:t>
            </a:r>
            <a:endParaRPr lang="en-US" altLang="zh-CN" smtClean="0"/>
          </a:p>
        </p:txBody>
      </p:sp>
      <p:sp>
        <p:nvSpPr>
          <p:cNvPr id="245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3A6776-C814-4E13-A0A4-57347A1496E4}" type="slidenum">
              <a:rPr lang="en-US" altLang="zh-CN"/>
              <a:pPr/>
              <a:t>13</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150000"/>
              </a:lnSpc>
              <a:spcBef>
                <a:spcPct val="0"/>
              </a:spcBef>
            </a:pPr>
            <a:r>
              <a:rPr lang="en-US" altLang="zh-CN" smtClean="0"/>
              <a:t>A projector was used to project a question that only the interpreter could see.</a:t>
            </a:r>
          </a:p>
          <a:p>
            <a:pPr>
              <a:lnSpc>
                <a:spcPct val="150000"/>
              </a:lnSpc>
              <a:spcBef>
                <a:spcPct val="0"/>
              </a:spcBef>
            </a:pPr>
            <a:r>
              <a:rPr lang="en-US" altLang="zh-CN" smtClean="0"/>
              <a:t>He would translate this into the teams language.</a:t>
            </a:r>
          </a:p>
          <a:p>
            <a:pPr>
              <a:lnSpc>
                <a:spcPct val="150000"/>
              </a:lnSpc>
              <a:spcBef>
                <a:spcPct val="0"/>
              </a:spcBef>
            </a:pPr>
            <a:r>
              <a:rPr lang="en-US" altLang="zh-CN" smtClean="0"/>
              <a:t>The Captain was asked to designate a team member to answer the question (up to a maximum of 6 per team member)</a:t>
            </a:r>
          </a:p>
          <a:p>
            <a:pPr>
              <a:lnSpc>
                <a:spcPct val="150000"/>
              </a:lnSpc>
              <a:spcBef>
                <a:spcPct val="0"/>
              </a:spcBef>
            </a:pPr>
            <a:r>
              <a:rPr lang="en-US" altLang="zh-CN" smtClean="0"/>
              <a:t>The team member answered the question that was then translated into English.</a:t>
            </a:r>
          </a:p>
          <a:p>
            <a:pPr>
              <a:lnSpc>
                <a:spcPct val="150000"/>
              </a:lnSpc>
              <a:spcBef>
                <a:spcPct val="0"/>
              </a:spcBef>
            </a:pPr>
            <a:r>
              <a:rPr lang="en-US" altLang="zh-CN" smtClean="0"/>
              <a:t>The Captain was asked to determined whether the supplied answer was correct or incorrect</a:t>
            </a:r>
          </a:p>
          <a:p>
            <a:pPr>
              <a:lnSpc>
                <a:spcPct val="150000"/>
              </a:lnSpc>
              <a:spcBef>
                <a:spcPct val="0"/>
              </a:spcBef>
            </a:pPr>
            <a:r>
              <a:rPr lang="en-US" altLang="zh-CN" smtClean="0"/>
              <a:t>The assessor would score both the team members and captains answer.</a:t>
            </a:r>
          </a:p>
          <a:p>
            <a:pPr>
              <a:spcBef>
                <a:spcPct val="0"/>
              </a:spcBef>
            </a:pPr>
            <a:endParaRPr lang="en-US" altLang="zh-CN" smtClean="0"/>
          </a:p>
        </p:txBody>
      </p:sp>
      <p:sp>
        <p:nvSpPr>
          <p:cNvPr id="266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C50A692-BF5B-479D-9254-3CAA9A8509C2}" type="slidenum">
              <a:rPr lang="en-US" altLang="zh-CN"/>
              <a:pPr/>
              <a:t>14</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CN" smtClean="0"/>
              <a:t>Teams prepared well for the event.</a:t>
            </a:r>
          </a:p>
          <a:p>
            <a:pPr>
              <a:spcBef>
                <a:spcPct val="0"/>
              </a:spcBef>
            </a:pPr>
            <a:r>
              <a:rPr lang="en-US" altLang="zh-CN" smtClean="0"/>
              <a:t>Aussie teams did not prepare as well as others.</a:t>
            </a:r>
          </a:p>
        </p:txBody>
      </p:sp>
      <p:sp>
        <p:nvSpPr>
          <p:cNvPr id="286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8DF59B-0DE5-404A-81F2-82379D06D217}" type="slidenum">
              <a:rPr lang="en-US" altLang="zh-CN"/>
              <a:pPr/>
              <a:t>15</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1"/>
          <p:cNvPicPr>
            <a:picLocks noChangeAspect="1" noChangeArrowheads="1"/>
          </p:cNvPicPr>
          <p:nvPr/>
        </p:nvPicPr>
        <p:blipFill>
          <a:blip r:embed="rId2"/>
          <a:srcRect/>
          <a:stretch>
            <a:fillRect/>
          </a:stretch>
        </p:blipFill>
        <p:spPr bwMode="auto">
          <a:xfrm>
            <a:off x="0" y="1714500"/>
            <a:ext cx="5643563" cy="5214938"/>
          </a:xfrm>
          <a:prstGeom prst="rect">
            <a:avLst/>
          </a:prstGeom>
          <a:noFill/>
          <a:ln w="9525">
            <a:noFill/>
            <a:miter lim="800000"/>
            <a:headEnd/>
            <a:tailEnd/>
          </a:ln>
        </p:spPr>
      </p:pic>
      <p:pic>
        <p:nvPicPr>
          <p:cNvPr id="6" name="Picture 2"/>
          <p:cNvPicPr>
            <a:picLocks noChangeAspect="1" noChangeArrowheads="1"/>
          </p:cNvPicPr>
          <p:nvPr/>
        </p:nvPicPr>
        <p:blipFill>
          <a:blip r:embed="rId3"/>
          <a:srcRect/>
          <a:stretch>
            <a:fillRect/>
          </a:stretch>
        </p:blipFill>
        <p:spPr bwMode="auto">
          <a:xfrm>
            <a:off x="5657850" y="5330825"/>
            <a:ext cx="3463925" cy="1500188"/>
          </a:xfrm>
          <a:prstGeom prst="rect">
            <a:avLst/>
          </a:prstGeom>
          <a:noFill/>
          <a:ln w="9525">
            <a:noFill/>
            <a:miter lim="800000"/>
            <a:headEnd/>
            <a:tailEnd/>
          </a:ln>
        </p:spPr>
      </p:pic>
      <p:sp>
        <p:nvSpPr>
          <p:cNvPr id="12" name="Text Placeholder 11"/>
          <p:cNvSpPr>
            <a:spLocks noGrp="1"/>
          </p:cNvSpPr>
          <p:nvPr>
            <p:ph type="body" sz="quarter" idx="10"/>
          </p:nvPr>
        </p:nvSpPr>
        <p:spPr>
          <a:xfrm>
            <a:off x="500034" y="1000108"/>
            <a:ext cx="8143875" cy="928687"/>
          </a:xfrm>
          <a:prstGeom prst="rect">
            <a:avLst/>
          </a:prstGeom>
        </p:spPr>
        <p:txBody>
          <a:bodyPr/>
          <a:lstStyle>
            <a:lvl1pPr algn="ctr">
              <a:buNone/>
              <a:defRPr lang="en-AU" sz="3200" b="1" smtClean="0">
                <a:solidFill>
                  <a:schemeClr val="tx2"/>
                </a:solidFill>
                <a:effectLst>
                  <a:outerShdw blurRad="31750" dist="25400" dir="5400000" algn="tl" rotWithShape="0">
                    <a:srgbClr val="000000">
                      <a:alpha val="25000"/>
                    </a:srgbClr>
                  </a:outerShdw>
                </a:effectLst>
                <a:latin typeface="Arial" pitchFamily="34" charset="0"/>
                <a:cs typeface="Arial" pitchFamily="34" charset="0"/>
              </a:defRPr>
            </a:lvl1pPr>
          </a:lstStyle>
          <a:p>
            <a:pPr lvl="0"/>
            <a:r>
              <a:rPr lang="en-US" smtClean="0"/>
              <a:t>Click to edit Master text styles</a:t>
            </a:r>
          </a:p>
        </p:txBody>
      </p:sp>
      <p:sp>
        <p:nvSpPr>
          <p:cNvPr id="15" name="Text Placeholder 14"/>
          <p:cNvSpPr>
            <a:spLocks noGrp="1"/>
          </p:cNvSpPr>
          <p:nvPr>
            <p:ph type="body" sz="quarter" idx="11"/>
          </p:nvPr>
        </p:nvSpPr>
        <p:spPr>
          <a:xfrm>
            <a:off x="785786" y="2500306"/>
            <a:ext cx="7572375" cy="785821"/>
          </a:xfrm>
          <a:prstGeom prst="rect">
            <a:avLst/>
          </a:prstGeom>
        </p:spPr>
        <p:txBody>
          <a:bodyPr/>
          <a:lstStyle>
            <a:lvl1pPr algn="ctr">
              <a:buNone/>
              <a:defRPr kumimoji="0" lang="en-AU" sz="3200" b="1" i="0" u="none" strike="noStrike" kern="1200" cap="none" spc="0" normalizeH="0" noProof="0" smtClean="0">
                <a:ln>
                  <a:noFill/>
                </a:ln>
                <a:solidFill>
                  <a:schemeClr val="tx1">
                    <a:lumMod val="75000"/>
                    <a:lumOff val="25000"/>
                  </a:schemeClr>
                </a:solidFill>
                <a:effectLst>
                  <a:outerShdw blurRad="31750" dist="25400" dir="5400000" algn="tl" rotWithShape="0">
                    <a:srgbClr val="000000">
                      <a:alpha val="25000"/>
                    </a:srgbClr>
                  </a:outerShdw>
                </a:effectLst>
                <a:uLnTx/>
                <a:uFillTx/>
                <a:latin typeface="Arial" pitchFamily="34" charset="0"/>
                <a:cs typeface="Arial" pitchFamily="34" charset="0"/>
              </a:defRPr>
            </a:lvl1pPr>
          </a:lstStyle>
          <a:p>
            <a:pPr lvl="0"/>
            <a:r>
              <a:rPr lang="en-US" noProof="0" smtClean="0"/>
              <a:t>Click to edit Master text styles</a:t>
            </a:r>
          </a:p>
        </p:txBody>
      </p:sp>
      <p:sp>
        <p:nvSpPr>
          <p:cNvPr id="17" name="Text Placeholder 16"/>
          <p:cNvSpPr>
            <a:spLocks noGrp="1"/>
          </p:cNvSpPr>
          <p:nvPr>
            <p:ph type="body" sz="quarter" idx="12"/>
          </p:nvPr>
        </p:nvSpPr>
        <p:spPr>
          <a:xfrm>
            <a:off x="785786" y="3857628"/>
            <a:ext cx="7643812" cy="785813"/>
          </a:xfrm>
          <a:prstGeom prst="rect">
            <a:avLst/>
          </a:prstGeom>
        </p:spPr>
        <p:txBody>
          <a:bodyPr/>
          <a:lstStyle>
            <a:lvl1pPr algn="ctr">
              <a:buNone/>
              <a:defRPr kumimoji="0" lang="en-AU" sz="3200" b="1" i="0" u="none" strike="noStrike" kern="1200" cap="none" spc="0" normalizeH="0" noProof="0" smtClean="0">
                <a:ln>
                  <a:noFill/>
                </a:ln>
                <a:solidFill>
                  <a:srgbClr val="3F6EA7"/>
                </a:solidFill>
                <a:effectLst>
                  <a:outerShdw blurRad="31750" dist="25400" dir="5400000" algn="tl" rotWithShape="0">
                    <a:srgbClr val="000000">
                      <a:alpha val="25000"/>
                    </a:srgbClr>
                  </a:outerShdw>
                </a:effectLst>
                <a:uLnTx/>
                <a:uFillTx/>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a:srcRect b="11427"/>
          <a:stretch>
            <a:fillRect/>
          </a:stretch>
        </p:blipFill>
        <p:spPr bwMode="auto">
          <a:xfrm>
            <a:off x="0" y="5045075"/>
            <a:ext cx="3482975" cy="1812925"/>
          </a:xfrm>
          <a:prstGeom prst="rect">
            <a:avLst/>
          </a:prstGeom>
          <a:noFill/>
          <a:ln w="9525">
            <a:noFill/>
            <a:miter lim="800000"/>
            <a:headEnd/>
            <a:tailEnd/>
          </a:ln>
        </p:spPr>
      </p:pic>
      <p:pic>
        <p:nvPicPr>
          <p:cNvPr id="5" name="Picture 4"/>
          <p:cNvPicPr/>
          <p:nvPr/>
        </p:nvPicPr>
        <p:blipFill>
          <a:blip r:embed="rId3" cstate="print">
            <a:duotone>
              <a:schemeClr val="bg2">
                <a:shade val="45000"/>
                <a:satMod val="135000"/>
              </a:schemeClr>
              <a:prstClr val="white"/>
            </a:duotone>
            <a:lum/>
          </a:blip>
          <a:srcRect/>
          <a:stretch>
            <a:fillRect/>
          </a:stretch>
        </p:blipFill>
        <p:spPr bwMode="auto">
          <a:xfrm>
            <a:off x="6687844" y="5786454"/>
            <a:ext cx="2392906" cy="1057922"/>
          </a:xfrm>
          <a:prstGeom prst="rect">
            <a:avLst/>
          </a:prstGeom>
          <a:noFill/>
          <a:ln w="9525">
            <a:noFill/>
            <a:miter lim="800000"/>
            <a:headEnd/>
            <a:tailEnd/>
          </a:ln>
        </p:spPr>
      </p:pic>
      <p:sp>
        <p:nvSpPr>
          <p:cNvPr id="11" name="Text Placeholder 10"/>
          <p:cNvSpPr>
            <a:spLocks noGrp="1"/>
          </p:cNvSpPr>
          <p:nvPr>
            <p:ph type="body" sz="quarter" idx="10"/>
          </p:nvPr>
        </p:nvSpPr>
        <p:spPr>
          <a:xfrm>
            <a:off x="428596" y="214290"/>
            <a:ext cx="4714875" cy="500066"/>
          </a:xfrm>
          <a:prstGeom prst="rect">
            <a:avLst/>
          </a:prstGeom>
        </p:spPr>
        <p:txBody>
          <a:bodyPr/>
          <a:lstStyle>
            <a:lvl1pPr marL="0" marR="0" indent="0" defTabSz="914400" rtl="0" eaLnBrk="1" fontAlgn="auto" latinLnBrk="0" hangingPunct="1">
              <a:lnSpc>
                <a:spcPct val="100000"/>
              </a:lnSpc>
              <a:spcBef>
                <a:spcPct val="0"/>
              </a:spcBef>
              <a:spcAft>
                <a:spcPts val="0"/>
              </a:spcAft>
              <a:buClrTx/>
              <a:buSzTx/>
              <a:buNone/>
              <a:tabLst/>
              <a:defRPr lang="en-AU" sz="3200" b="1">
                <a:solidFill>
                  <a:schemeClr val="tx2"/>
                </a:solidFill>
                <a:effectLst>
                  <a:outerShdw blurRad="38100" dist="38100" dir="2700000" algn="tl">
                    <a:srgbClr val="000000">
                      <a:alpha val="43137"/>
                    </a:srgbClr>
                  </a:outerShdw>
                </a:effectLst>
                <a:latin typeface="Arial" pitchFamily="34" charset="0"/>
                <a:cs typeface="Arial" pitchFamily="34" charset="0"/>
              </a:defRPr>
            </a:lvl1pPr>
          </a:lstStyle>
          <a:p>
            <a:pPr lvl="0"/>
            <a:r>
              <a:rPr lang="en-US" smtClean="0"/>
              <a:t>Click to edit Master text styles</a:t>
            </a:r>
          </a:p>
        </p:txBody>
      </p:sp>
      <p:sp>
        <p:nvSpPr>
          <p:cNvPr id="13" name="Text Placeholder 12"/>
          <p:cNvSpPr>
            <a:spLocks noGrp="1"/>
          </p:cNvSpPr>
          <p:nvPr>
            <p:ph type="body" sz="quarter" idx="11"/>
          </p:nvPr>
        </p:nvSpPr>
        <p:spPr>
          <a:xfrm>
            <a:off x="428625" y="928688"/>
            <a:ext cx="8215313" cy="1285875"/>
          </a:xfrm>
          <a:prstGeom prst="rect">
            <a:avLst/>
          </a:prstGeom>
        </p:spPr>
        <p:txBody>
          <a:bodyPr/>
          <a:lstStyle>
            <a:lvl1pPr marL="0" marR="0" indent="0" defTabSz="914400" rtl="0" eaLnBrk="1" fontAlgn="auto" latinLnBrk="0" hangingPunct="1">
              <a:lnSpc>
                <a:spcPct val="100000"/>
              </a:lnSpc>
              <a:spcBef>
                <a:spcPct val="0"/>
              </a:spcBef>
              <a:spcAft>
                <a:spcPts val="0"/>
              </a:spcAft>
              <a:buClrTx/>
              <a:buSzTx/>
              <a:buFont typeface="Wingdings" pitchFamily="2" charset="2"/>
              <a:buChar char="§"/>
              <a:tabLst/>
              <a:defRPr kumimoji="0" lang="en-AU" sz="3200" b="1" i="0" u="none" strike="noStrike" kern="1200" cap="none" spc="0" normalizeH="0" noProof="0">
                <a:ln>
                  <a:noFill/>
                </a:ln>
                <a:effectLst>
                  <a:outerShdw blurRad="31750" dist="25400" dir="5400000" algn="tl" rotWithShape="0">
                    <a:srgbClr val="000000">
                      <a:alpha val="25000"/>
                    </a:srgbClr>
                  </a:outerShdw>
                </a:effectLst>
                <a:uLnTx/>
                <a:uFillTx/>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52" r:id="rId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8.jpe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7.jpe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6.jpeg"/><Relationship Id="rId7" Type="http://schemas.openxmlformats.org/officeDocument/2006/relationships/image" Target="../media/image49.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1.jpeg"/><Relationship Id="rId10" Type="http://schemas.openxmlformats.org/officeDocument/2006/relationships/image" Target="../media/image52.jpeg"/><Relationship Id="rId4" Type="http://schemas.openxmlformats.org/officeDocument/2006/relationships/image" Target="../media/image47.jpeg"/><Relationship Id="rId9" Type="http://schemas.openxmlformats.org/officeDocument/2006/relationships/image" Target="../media/image51.jpeg"/></Relationships>
</file>

<file path=ppt/slides/_rels/slide27.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57.jpeg"/><Relationship Id="rId11" Type="http://schemas.openxmlformats.org/officeDocument/2006/relationships/image" Target="../media/image62.jpeg"/><Relationship Id="rId5" Type="http://schemas.openxmlformats.org/officeDocument/2006/relationships/image" Target="../media/image56.jpeg"/><Relationship Id="rId10" Type="http://schemas.openxmlformats.org/officeDocument/2006/relationships/image" Target="../media/image61.jpeg"/><Relationship Id="rId4" Type="http://schemas.openxmlformats.org/officeDocument/2006/relationships/image" Target="../media/image55.jpeg"/><Relationship Id="rId9" Type="http://schemas.openxmlformats.org/officeDocument/2006/relationships/image" Target="../media/image6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4.jpeg"/><Relationship Id="rId7" Type="http://schemas.openxmlformats.org/officeDocument/2006/relationships/image" Target="../media/image69.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68.jpeg"/><Relationship Id="rId11" Type="http://schemas.openxmlformats.org/officeDocument/2006/relationships/image" Target="../media/image73.jpeg"/><Relationship Id="rId5" Type="http://schemas.openxmlformats.org/officeDocument/2006/relationships/image" Target="../media/image67.jpeg"/><Relationship Id="rId10" Type="http://schemas.openxmlformats.org/officeDocument/2006/relationships/image" Target="../media/image72.jpeg"/><Relationship Id="rId4" Type="http://schemas.openxmlformats.org/officeDocument/2006/relationships/image" Target="../media/image66.jpeg"/><Relationship Id="rId9" Type="http://schemas.openxmlformats.org/officeDocument/2006/relationships/image" Target="../media/image71.jpeg"/></Relationships>
</file>

<file path=ppt/slides/_rels/slide35.xml.rels><?xml version="1.0" encoding="UTF-8" standalone="yes"?>
<Relationships xmlns="http://schemas.openxmlformats.org/package/2006/relationships"><Relationship Id="rId8" Type="http://schemas.openxmlformats.org/officeDocument/2006/relationships/image" Target="../media/image74.wmf"/><Relationship Id="rId13" Type="http://schemas.openxmlformats.org/officeDocument/2006/relationships/image" Target="../media/image79.jpeg"/><Relationship Id="rId18" Type="http://schemas.openxmlformats.org/officeDocument/2006/relationships/image" Target="../media/image84.jpeg"/><Relationship Id="rId3" Type="http://schemas.openxmlformats.org/officeDocument/2006/relationships/image" Target="../media/image64.jpeg"/><Relationship Id="rId7" Type="http://schemas.openxmlformats.org/officeDocument/2006/relationships/image" Target="../media/image72.jpeg"/><Relationship Id="rId12" Type="http://schemas.openxmlformats.org/officeDocument/2006/relationships/image" Target="../media/image78.jpeg"/><Relationship Id="rId17" Type="http://schemas.openxmlformats.org/officeDocument/2006/relationships/image" Target="../media/image83.png"/><Relationship Id="rId2" Type="http://schemas.openxmlformats.org/officeDocument/2006/relationships/notesSlide" Target="../notesSlides/notesSlide16.xml"/><Relationship Id="rId16"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71.jpeg"/><Relationship Id="rId11" Type="http://schemas.openxmlformats.org/officeDocument/2006/relationships/image" Target="../media/image77.jpeg"/><Relationship Id="rId5" Type="http://schemas.openxmlformats.org/officeDocument/2006/relationships/image" Target="../media/image70.jpeg"/><Relationship Id="rId15" Type="http://schemas.openxmlformats.org/officeDocument/2006/relationships/image" Target="../media/image81.jpeg"/><Relationship Id="rId10" Type="http://schemas.openxmlformats.org/officeDocument/2006/relationships/image" Target="../media/image76.jpeg"/><Relationship Id="rId19" Type="http://schemas.openxmlformats.org/officeDocument/2006/relationships/image" Target="../media/image85.jpeg"/><Relationship Id="rId4" Type="http://schemas.openxmlformats.org/officeDocument/2006/relationships/image" Target="../media/image69.jpeg"/><Relationship Id="rId9" Type="http://schemas.openxmlformats.org/officeDocument/2006/relationships/image" Target="../media/image75.jpeg"/><Relationship Id="rId14" Type="http://schemas.openxmlformats.org/officeDocument/2006/relationships/image" Target="../media/image80.jpeg"/></Relationships>
</file>

<file path=ppt/slides/_rels/slide36.xml.rels><?xml version="1.0" encoding="UTF-8" standalone="yes"?>
<Relationships xmlns="http://schemas.openxmlformats.org/package/2006/relationships"><Relationship Id="rId8" Type="http://schemas.openxmlformats.org/officeDocument/2006/relationships/image" Target="../media/image69.jpeg"/><Relationship Id="rId13" Type="http://schemas.openxmlformats.org/officeDocument/2006/relationships/image" Target="../media/image79.jpeg"/><Relationship Id="rId18" Type="http://schemas.openxmlformats.org/officeDocument/2006/relationships/image" Target="../media/image89.jpeg"/><Relationship Id="rId3" Type="http://schemas.openxmlformats.org/officeDocument/2006/relationships/image" Target="../media/image86.jpeg"/><Relationship Id="rId21" Type="http://schemas.openxmlformats.org/officeDocument/2006/relationships/image" Target="../media/image84.jpeg"/><Relationship Id="rId7" Type="http://schemas.openxmlformats.org/officeDocument/2006/relationships/image" Target="../media/image64.jpeg"/><Relationship Id="rId12" Type="http://schemas.openxmlformats.org/officeDocument/2006/relationships/image" Target="../media/image74.wmf"/><Relationship Id="rId17" Type="http://schemas.openxmlformats.org/officeDocument/2006/relationships/image" Target="../media/image83.png"/><Relationship Id="rId2" Type="http://schemas.openxmlformats.org/officeDocument/2006/relationships/notesSlide" Target="../notesSlides/notesSlide17.xml"/><Relationship Id="rId16" Type="http://schemas.openxmlformats.org/officeDocument/2006/relationships/image" Target="../media/image82.jpeg"/><Relationship Id="rId20" Type="http://schemas.openxmlformats.org/officeDocument/2006/relationships/image" Target="../media/image91.jpeg"/><Relationship Id="rId1" Type="http://schemas.openxmlformats.org/officeDocument/2006/relationships/slideLayout" Target="../slideLayouts/slideLayout2.xml"/><Relationship Id="rId6" Type="http://schemas.openxmlformats.org/officeDocument/2006/relationships/image" Target="../media/image88.jpeg"/><Relationship Id="rId11" Type="http://schemas.openxmlformats.org/officeDocument/2006/relationships/image" Target="../media/image72.jpeg"/><Relationship Id="rId24" Type="http://schemas.openxmlformats.org/officeDocument/2006/relationships/image" Target="../media/image94.jpeg"/><Relationship Id="rId5" Type="http://schemas.openxmlformats.org/officeDocument/2006/relationships/image" Target="../media/image85.jpeg"/><Relationship Id="rId15" Type="http://schemas.openxmlformats.org/officeDocument/2006/relationships/image" Target="../media/image81.jpeg"/><Relationship Id="rId23" Type="http://schemas.openxmlformats.org/officeDocument/2006/relationships/image" Target="../media/image93.jpeg"/><Relationship Id="rId10" Type="http://schemas.openxmlformats.org/officeDocument/2006/relationships/image" Target="../media/image71.jpeg"/><Relationship Id="rId19" Type="http://schemas.openxmlformats.org/officeDocument/2006/relationships/image" Target="../media/image90.jpeg"/><Relationship Id="rId4" Type="http://schemas.openxmlformats.org/officeDocument/2006/relationships/image" Target="../media/image87.jpeg"/><Relationship Id="rId9" Type="http://schemas.openxmlformats.org/officeDocument/2006/relationships/image" Target="../media/image70.jpeg"/><Relationship Id="rId14" Type="http://schemas.openxmlformats.org/officeDocument/2006/relationships/image" Target="../media/image80.jpeg"/><Relationship Id="rId22" Type="http://schemas.openxmlformats.org/officeDocument/2006/relationships/image" Target="../media/image92.jpeg"/></Relationships>
</file>

<file path=ppt/slides/_rels/slide37.xml.rels><?xml version="1.0" encoding="UTF-8" standalone="yes"?>
<Relationships xmlns="http://schemas.openxmlformats.org/package/2006/relationships"><Relationship Id="rId8" Type="http://schemas.openxmlformats.org/officeDocument/2006/relationships/image" Target="../media/image69.jpeg"/><Relationship Id="rId13" Type="http://schemas.openxmlformats.org/officeDocument/2006/relationships/image" Target="../media/image79.jpeg"/><Relationship Id="rId18" Type="http://schemas.openxmlformats.org/officeDocument/2006/relationships/image" Target="../media/image93.jpeg"/><Relationship Id="rId3" Type="http://schemas.openxmlformats.org/officeDocument/2006/relationships/image" Target="../media/image86.jpeg"/><Relationship Id="rId7" Type="http://schemas.openxmlformats.org/officeDocument/2006/relationships/image" Target="../media/image64.jpeg"/><Relationship Id="rId12" Type="http://schemas.openxmlformats.org/officeDocument/2006/relationships/image" Target="../media/image74.wmf"/><Relationship Id="rId17" Type="http://schemas.openxmlformats.org/officeDocument/2006/relationships/image" Target="../media/image83.png"/><Relationship Id="rId2" Type="http://schemas.openxmlformats.org/officeDocument/2006/relationships/notesSlide" Target="../notesSlides/notesSlide18.xml"/><Relationship Id="rId16"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8.jpeg"/><Relationship Id="rId11" Type="http://schemas.openxmlformats.org/officeDocument/2006/relationships/image" Target="../media/image72.jpeg"/><Relationship Id="rId5" Type="http://schemas.openxmlformats.org/officeDocument/2006/relationships/image" Target="../media/image85.jpeg"/><Relationship Id="rId15" Type="http://schemas.openxmlformats.org/officeDocument/2006/relationships/image" Target="../media/image81.jpeg"/><Relationship Id="rId10" Type="http://schemas.openxmlformats.org/officeDocument/2006/relationships/image" Target="../media/image71.jpeg"/><Relationship Id="rId19" Type="http://schemas.openxmlformats.org/officeDocument/2006/relationships/image" Target="../media/image94.jpeg"/><Relationship Id="rId4" Type="http://schemas.openxmlformats.org/officeDocument/2006/relationships/image" Target="../media/image87.jpeg"/><Relationship Id="rId9" Type="http://schemas.openxmlformats.org/officeDocument/2006/relationships/image" Target="../media/image70.jpeg"/><Relationship Id="rId14" Type="http://schemas.openxmlformats.org/officeDocument/2006/relationships/image" Target="../media/image80.jpeg"/></Relationships>
</file>

<file path=ppt/slides/_rels/slide38.xml.rels><?xml version="1.0" encoding="UTF-8" standalone="yes"?>
<Relationships xmlns="http://schemas.openxmlformats.org/package/2006/relationships"><Relationship Id="rId8" Type="http://schemas.openxmlformats.org/officeDocument/2006/relationships/image" Target="../media/image98.jpeg"/><Relationship Id="rId13" Type="http://schemas.openxmlformats.org/officeDocument/2006/relationships/image" Target="../media/image70.jpeg"/><Relationship Id="rId18" Type="http://schemas.openxmlformats.org/officeDocument/2006/relationships/image" Target="../media/image80.jpeg"/><Relationship Id="rId3" Type="http://schemas.openxmlformats.org/officeDocument/2006/relationships/image" Target="../media/image95.jpeg"/><Relationship Id="rId21" Type="http://schemas.openxmlformats.org/officeDocument/2006/relationships/image" Target="../media/image83.png"/><Relationship Id="rId7" Type="http://schemas.openxmlformats.org/officeDocument/2006/relationships/image" Target="../media/image97.jpeg"/><Relationship Id="rId12" Type="http://schemas.openxmlformats.org/officeDocument/2006/relationships/image" Target="../media/image69.jpeg"/><Relationship Id="rId17" Type="http://schemas.openxmlformats.org/officeDocument/2006/relationships/image" Target="../media/image79.jpeg"/><Relationship Id="rId2" Type="http://schemas.openxmlformats.org/officeDocument/2006/relationships/notesSlide" Target="../notesSlides/notesSlide19.xml"/><Relationship Id="rId16" Type="http://schemas.openxmlformats.org/officeDocument/2006/relationships/image" Target="../media/image74.wmf"/><Relationship Id="rId20"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96.jpeg"/><Relationship Id="rId11" Type="http://schemas.openxmlformats.org/officeDocument/2006/relationships/image" Target="../media/image64.jpeg"/><Relationship Id="rId5" Type="http://schemas.openxmlformats.org/officeDocument/2006/relationships/image" Target="../media/image86.jpeg"/><Relationship Id="rId15" Type="http://schemas.openxmlformats.org/officeDocument/2006/relationships/image" Target="../media/image72.jpeg"/><Relationship Id="rId23" Type="http://schemas.openxmlformats.org/officeDocument/2006/relationships/image" Target="../media/image94.jpeg"/><Relationship Id="rId10" Type="http://schemas.openxmlformats.org/officeDocument/2006/relationships/image" Target="../media/image100.jpeg"/><Relationship Id="rId19" Type="http://schemas.openxmlformats.org/officeDocument/2006/relationships/image" Target="../media/image81.jpeg"/><Relationship Id="rId4" Type="http://schemas.openxmlformats.org/officeDocument/2006/relationships/image" Target="../media/image87.jpeg"/><Relationship Id="rId9" Type="http://schemas.openxmlformats.org/officeDocument/2006/relationships/image" Target="../media/image99.jpeg"/><Relationship Id="rId14" Type="http://schemas.openxmlformats.org/officeDocument/2006/relationships/image" Target="../media/image71.jpeg"/><Relationship Id="rId22" Type="http://schemas.openxmlformats.org/officeDocument/2006/relationships/image" Target="../media/image93.jpeg"/></Relationships>
</file>

<file path=ppt/slides/_rels/slide39.xml.rels><?xml version="1.0" encoding="UTF-8" standalone="yes"?>
<Relationships xmlns="http://schemas.openxmlformats.org/package/2006/relationships"><Relationship Id="rId8" Type="http://schemas.openxmlformats.org/officeDocument/2006/relationships/image" Target="../media/image98.jpeg"/><Relationship Id="rId13" Type="http://schemas.openxmlformats.org/officeDocument/2006/relationships/image" Target="../media/image70.jpeg"/><Relationship Id="rId18" Type="http://schemas.openxmlformats.org/officeDocument/2006/relationships/image" Target="../media/image80.jpeg"/><Relationship Id="rId3" Type="http://schemas.openxmlformats.org/officeDocument/2006/relationships/image" Target="../media/image95.jpeg"/><Relationship Id="rId21" Type="http://schemas.openxmlformats.org/officeDocument/2006/relationships/image" Target="../media/image83.png"/><Relationship Id="rId7" Type="http://schemas.openxmlformats.org/officeDocument/2006/relationships/image" Target="../media/image97.jpeg"/><Relationship Id="rId12" Type="http://schemas.openxmlformats.org/officeDocument/2006/relationships/image" Target="../media/image69.jpeg"/><Relationship Id="rId17" Type="http://schemas.openxmlformats.org/officeDocument/2006/relationships/image" Target="../media/image79.jpeg"/><Relationship Id="rId25" Type="http://schemas.openxmlformats.org/officeDocument/2006/relationships/image" Target="../media/image101.jpeg"/><Relationship Id="rId2" Type="http://schemas.openxmlformats.org/officeDocument/2006/relationships/notesSlide" Target="../notesSlides/notesSlide20.xml"/><Relationship Id="rId16" Type="http://schemas.openxmlformats.org/officeDocument/2006/relationships/image" Target="../media/image74.wmf"/><Relationship Id="rId20"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96.jpeg"/><Relationship Id="rId11" Type="http://schemas.openxmlformats.org/officeDocument/2006/relationships/image" Target="../media/image64.jpeg"/><Relationship Id="rId24" Type="http://schemas.openxmlformats.org/officeDocument/2006/relationships/image" Target="../media/image84.jpeg"/><Relationship Id="rId5" Type="http://schemas.openxmlformats.org/officeDocument/2006/relationships/image" Target="../media/image86.jpeg"/><Relationship Id="rId15" Type="http://schemas.openxmlformats.org/officeDocument/2006/relationships/image" Target="../media/image72.jpeg"/><Relationship Id="rId23" Type="http://schemas.openxmlformats.org/officeDocument/2006/relationships/image" Target="../media/image94.jpeg"/><Relationship Id="rId10" Type="http://schemas.openxmlformats.org/officeDocument/2006/relationships/image" Target="../media/image100.jpeg"/><Relationship Id="rId19" Type="http://schemas.openxmlformats.org/officeDocument/2006/relationships/image" Target="../media/image81.jpeg"/><Relationship Id="rId4" Type="http://schemas.openxmlformats.org/officeDocument/2006/relationships/image" Target="../media/image87.jpeg"/><Relationship Id="rId9" Type="http://schemas.openxmlformats.org/officeDocument/2006/relationships/image" Target="../media/image99.jpeg"/><Relationship Id="rId14" Type="http://schemas.openxmlformats.org/officeDocument/2006/relationships/image" Target="../media/image71.jpeg"/><Relationship Id="rId22" Type="http://schemas.openxmlformats.org/officeDocument/2006/relationships/image" Target="../media/image9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96.jpeg"/><Relationship Id="rId13" Type="http://schemas.openxmlformats.org/officeDocument/2006/relationships/image" Target="../media/image64.jpeg"/><Relationship Id="rId18" Type="http://schemas.openxmlformats.org/officeDocument/2006/relationships/image" Target="../media/image74.wmf"/><Relationship Id="rId26" Type="http://schemas.openxmlformats.org/officeDocument/2006/relationships/image" Target="../media/image104.jpeg"/><Relationship Id="rId3" Type="http://schemas.openxmlformats.org/officeDocument/2006/relationships/image" Target="../media/image93.jpeg"/><Relationship Id="rId21" Type="http://schemas.openxmlformats.org/officeDocument/2006/relationships/image" Target="../media/image102.jpeg"/><Relationship Id="rId34" Type="http://schemas.openxmlformats.org/officeDocument/2006/relationships/image" Target="../media/image111.jpeg"/><Relationship Id="rId7" Type="http://schemas.openxmlformats.org/officeDocument/2006/relationships/image" Target="../media/image87.jpeg"/><Relationship Id="rId12" Type="http://schemas.openxmlformats.org/officeDocument/2006/relationships/image" Target="../media/image100.jpeg"/><Relationship Id="rId17" Type="http://schemas.openxmlformats.org/officeDocument/2006/relationships/image" Target="../media/image72.jpeg"/><Relationship Id="rId25" Type="http://schemas.openxmlformats.org/officeDocument/2006/relationships/image" Target="../media/image103.jpeg"/><Relationship Id="rId33" Type="http://schemas.openxmlformats.org/officeDocument/2006/relationships/image" Target="../media/image110.jpeg"/><Relationship Id="rId2" Type="http://schemas.openxmlformats.org/officeDocument/2006/relationships/notesSlide" Target="../notesSlides/notesSlide21.xml"/><Relationship Id="rId16" Type="http://schemas.openxmlformats.org/officeDocument/2006/relationships/image" Target="../media/image71.jpeg"/><Relationship Id="rId20" Type="http://schemas.openxmlformats.org/officeDocument/2006/relationships/image" Target="../media/image80.jpeg"/><Relationship Id="rId29" Type="http://schemas.openxmlformats.org/officeDocument/2006/relationships/image" Target="../media/image84.jpeg"/><Relationship Id="rId1" Type="http://schemas.openxmlformats.org/officeDocument/2006/relationships/slideLayout" Target="../slideLayouts/slideLayout2.xml"/><Relationship Id="rId6" Type="http://schemas.openxmlformats.org/officeDocument/2006/relationships/image" Target="../media/image95.jpeg"/><Relationship Id="rId11" Type="http://schemas.openxmlformats.org/officeDocument/2006/relationships/image" Target="../media/image99.jpeg"/><Relationship Id="rId24" Type="http://schemas.openxmlformats.org/officeDocument/2006/relationships/image" Target="../media/image83.png"/><Relationship Id="rId32" Type="http://schemas.openxmlformats.org/officeDocument/2006/relationships/image" Target="../media/image109.jpeg"/><Relationship Id="rId5" Type="http://schemas.openxmlformats.org/officeDocument/2006/relationships/image" Target="../media/image94.jpeg"/><Relationship Id="rId15" Type="http://schemas.openxmlformats.org/officeDocument/2006/relationships/image" Target="../media/image70.jpeg"/><Relationship Id="rId23" Type="http://schemas.openxmlformats.org/officeDocument/2006/relationships/image" Target="../media/image82.jpeg"/><Relationship Id="rId28" Type="http://schemas.openxmlformats.org/officeDocument/2006/relationships/image" Target="../media/image106.jpeg"/><Relationship Id="rId10" Type="http://schemas.openxmlformats.org/officeDocument/2006/relationships/image" Target="../media/image98.jpeg"/><Relationship Id="rId19" Type="http://schemas.openxmlformats.org/officeDocument/2006/relationships/image" Target="../media/image79.jpeg"/><Relationship Id="rId31" Type="http://schemas.openxmlformats.org/officeDocument/2006/relationships/image" Target="../media/image108.jpeg"/><Relationship Id="rId4" Type="http://schemas.openxmlformats.org/officeDocument/2006/relationships/image" Target="../media/image86.jpeg"/><Relationship Id="rId9" Type="http://schemas.openxmlformats.org/officeDocument/2006/relationships/image" Target="../media/image97.jpeg"/><Relationship Id="rId14" Type="http://schemas.openxmlformats.org/officeDocument/2006/relationships/image" Target="../media/image69.jpeg"/><Relationship Id="rId22" Type="http://schemas.openxmlformats.org/officeDocument/2006/relationships/image" Target="../media/image81.jpeg"/><Relationship Id="rId27" Type="http://schemas.openxmlformats.org/officeDocument/2006/relationships/image" Target="../media/image105.jpeg"/><Relationship Id="rId30" Type="http://schemas.openxmlformats.org/officeDocument/2006/relationships/image" Target="../media/image107.jpeg"/></Relationships>
</file>

<file path=ppt/slides/_rels/slide4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265113" y="500063"/>
            <a:ext cx="7835900" cy="3108325"/>
          </a:xfrm>
          <a:prstGeom prst="rect">
            <a:avLst/>
          </a:prstGeom>
          <a:noFill/>
          <a:ln w="9525">
            <a:noFill/>
            <a:miter lim="800000"/>
            <a:headEnd/>
            <a:tailEnd/>
          </a:ln>
        </p:spPr>
        <p:txBody>
          <a:bodyPr>
            <a:spAutoFit/>
          </a:bodyPr>
          <a:lstStyle/>
          <a:p>
            <a:endParaRPr lang="en-AU" altLang="zh-CN" sz="3200" b="1">
              <a:effectLst>
                <a:outerShdw blurRad="38100" dist="38100" dir="2700000" algn="tl">
                  <a:srgbClr val="C0C0C0"/>
                </a:outerShdw>
              </a:effectLst>
            </a:endParaRPr>
          </a:p>
          <a:p>
            <a:r>
              <a:rPr lang="zh-CN" altLang="en-AU" sz="3200" b="1">
                <a:effectLst>
                  <a:outerShdw blurRad="38100" dist="38100" dir="2700000" algn="tl">
                    <a:srgbClr val="C0C0C0"/>
                  </a:outerShdw>
                </a:effectLst>
              </a:rPr>
              <a:t>第</a:t>
            </a:r>
            <a:r>
              <a:rPr lang="en-AU" altLang="zh-CN" sz="3200" b="1">
                <a:effectLst>
                  <a:outerShdw blurRad="38100" dist="38100" dir="2700000" algn="tl">
                    <a:srgbClr val="C0C0C0"/>
                  </a:outerShdw>
                </a:effectLst>
              </a:rPr>
              <a:t>7</a:t>
            </a:r>
            <a:r>
              <a:rPr lang="zh-CN" altLang="en-AU" sz="3200" b="1">
                <a:effectLst>
                  <a:outerShdw blurRad="38100" dist="38100" dir="2700000" algn="tl">
                    <a:srgbClr val="C0C0C0"/>
                  </a:outerShdw>
                </a:effectLst>
              </a:rPr>
              <a:t>届国际矿山救援比赛</a:t>
            </a:r>
            <a:endParaRPr lang="en-AU" altLang="zh-CN" sz="4000" b="1">
              <a:effectLst>
                <a:outerShdw blurRad="38100" dist="38100" dir="2700000" algn="tl">
                  <a:srgbClr val="C0C0C0"/>
                </a:outerShdw>
              </a:effectLst>
            </a:endParaRPr>
          </a:p>
          <a:p>
            <a:r>
              <a:rPr lang="zh-CN" altLang="en-AU" sz="3200" b="1">
                <a:effectLst>
                  <a:outerShdw blurRad="38100" dist="38100" dir="2700000" algn="tl">
                    <a:srgbClr val="C0C0C0"/>
                  </a:outerShdw>
                </a:effectLst>
              </a:rPr>
              <a:t>总结报告</a:t>
            </a:r>
          </a:p>
          <a:p>
            <a:endParaRPr lang="en-AU" altLang="zh-CN" sz="2800" b="1"/>
          </a:p>
          <a:p>
            <a:endParaRPr lang="en-AU" altLang="zh-CN" b="1">
              <a:latin typeface="Calibri" pitchFamily="34" charset="0"/>
            </a:endParaRPr>
          </a:p>
          <a:p>
            <a:r>
              <a:rPr lang="zh-CN" altLang="en-AU" sz="2400" b="1">
                <a:latin typeface="Calibri" pitchFamily="34" charset="0"/>
              </a:rPr>
              <a:t>南部矿山救援站和</a:t>
            </a:r>
            <a:r>
              <a:rPr lang="en-AU" altLang="zh-CN" sz="2400" b="1">
                <a:latin typeface="Calibri" pitchFamily="34" charset="0"/>
              </a:rPr>
              <a:t>NRE</a:t>
            </a:r>
            <a:r>
              <a:rPr lang="zh-CN" altLang="en-AU" sz="2400" b="1">
                <a:latin typeface="Calibri" pitchFamily="34" charset="0"/>
              </a:rPr>
              <a:t>公司古吉拉特</a:t>
            </a:r>
            <a:r>
              <a:rPr lang="en-AU" altLang="zh-CN" sz="2400" b="1">
                <a:latin typeface="Calibri" pitchFamily="34" charset="0"/>
              </a:rPr>
              <a:t>1</a:t>
            </a:r>
            <a:r>
              <a:rPr lang="zh-CN" altLang="en-AU" sz="2400" b="1">
                <a:latin typeface="Calibri" pitchFamily="34" charset="0"/>
              </a:rPr>
              <a:t>号矿</a:t>
            </a:r>
          </a:p>
          <a:p>
            <a:endParaRPr lang="en-AU" altLang="zh-CN" b="1">
              <a:latin typeface="Calibri" pitchFamily="34" charset="0"/>
            </a:endParaRPr>
          </a:p>
          <a:p>
            <a:r>
              <a:rPr lang="en-AU" altLang="zh-CN" sz="1400" b="1">
                <a:latin typeface="Calibri" pitchFamily="34" charset="0"/>
              </a:rPr>
              <a:t>2011</a:t>
            </a:r>
            <a:r>
              <a:rPr lang="zh-CN" altLang="en-AU" sz="1400" b="1">
                <a:latin typeface="Calibri" pitchFamily="34" charset="0"/>
              </a:rPr>
              <a:t>年</a:t>
            </a:r>
            <a:r>
              <a:rPr lang="en-AU" altLang="zh-CN" sz="1400" b="1">
                <a:latin typeface="Calibri" pitchFamily="34" charset="0"/>
              </a:rPr>
              <a:t>11</a:t>
            </a:r>
            <a:r>
              <a:rPr lang="zh-CN" altLang="en-AU" sz="1400" b="1">
                <a:latin typeface="Calibri" pitchFamily="34" charset="0"/>
              </a:rPr>
              <a:t>月</a:t>
            </a:r>
            <a:r>
              <a:rPr lang="en-AU" altLang="zh-CN" sz="1400" b="1">
                <a:latin typeface="Calibri" pitchFamily="34" charset="0"/>
              </a:rPr>
              <a:t>11</a:t>
            </a:r>
            <a:r>
              <a:rPr lang="zh-CN" altLang="en-AU" sz="1400" b="1">
                <a:latin typeface="Calibri" pitchFamily="34" charset="0"/>
              </a:rPr>
              <a:t>、</a:t>
            </a:r>
            <a:r>
              <a:rPr lang="en-AU" altLang="zh-CN" sz="1400" b="1">
                <a:latin typeface="Calibri" pitchFamily="34" charset="0"/>
              </a:rPr>
              <a:t>12</a:t>
            </a:r>
            <a:r>
              <a:rPr lang="zh-CN" altLang="en-AU" sz="1400" b="1">
                <a:latin typeface="Calibri" pitchFamily="34" charset="0"/>
              </a:rPr>
              <a:t>日，卧龙岗，澳大利亚</a:t>
            </a:r>
            <a:endParaRPr lang="zh-CN" altLang="en-US" sz="1400" b="1">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785812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比赛周</a:t>
            </a:r>
            <a:endParaRPr lang="zh-CN" altLang="en-US" smtClean="0">
              <a:effectLst>
                <a:outerShdw blurRad="38100" dist="38100" dir="2700000" algn="tl">
                  <a:srgbClr val="C0C0C0"/>
                </a:outerShdw>
              </a:effectLst>
              <a:latin typeface="Arial" charset="0"/>
              <a:cs typeface="Arial" charset="0"/>
            </a:endParaRPr>
          </a:p>
        </p:txBody>
      </p:sp>
      <p:sp>
        <p:nvSpPr>
          <p:cNvPr id="17410" name="Text Placeholder 3"/>
          <p:cNvSpPr txBox="1">
            <a:spLocks/>
          </p:cNvSpPr>
          <p:nvPr/>
        </p:nvSpPr>
        <p:spPr bwMode="auto">
          <a:xfrm>
            <a:off x="428625" y="1643063"/>
            <a:ext cx="3000375" cy="642937"/>
          </a:xfrm>
          <a:prstGeom prst="rect">
            <a:avLst/>
          </a:prstGeom>
          <a:noFill/>
          <a:ln w="9525">
            <a:noFill/>
            <a:miter lim="800000"/>
            <a:headEnd/>
            <a:tailEnd/>
          </a:ln>
        </p:spPr>
        <p:txBody>
          <a:bodyPr/>
          <a:lstStyle/>
          <a:p>
            <a:pPr marL="342900" indent="-342900">
              <a:buFont typeface="Wingdings" pitchFamily="2" charset="2"/>
              <a:buNone/>
            </a:pPr>
            <a:r>
              <a:rPr lang="zh-CN" altLang="en-US" sz="2400" b="1">
                <a:cs typeface="Arial" charset="0"/>
              </a:rPr>
              <a:t>晚宴等活动</a:t>
            </a:r>
          </a:p>
          <a:p>
            <a:pPr marL="342900" indent="-342900">
              <a:buFont typeface="Wingdings" pitchFamily="2" charset="2"/>
              <a:buNone/>
            </a:pPr>
            <a:endParaRPr lang="en-US" altLang="zh-CN" sz="2400" b="1">
              <a:cs typeface="Arial" charset="0"/>
            </a:endParaRPr>
          </a:p>
        </p:txBody>
      </p:sp>
      <p:pic>
        <p:nvPicPr>
          <p:cNvPr id="17411" name="Picture 3" descr="O:\Mines Rescue\Southern\COMPETITIONS\INTERNATIONAL 2010\Photos\Professional Photos\IMG_9539.jpg"/>
          <p:cNvPicPr>
            <a:picLocks noChangeAspect="1" noChangeArrowheads="1"/>
          </p:cNvPicPr>
          <p:nvPr/>
        </p:nvPicPr>
        <p:blipFill>
          <a:blip r:embed="rId3"/>
          <a:srcRect/>
          <a:stretch>
            <a:fillRect/>
          </a:stretch>
        </p:blipFill>
        <p:spPr bwMode="auto">
          <a:xfrm>
            <a:off x="4356100" y="260350"/>
            <a:ext cx="4467225" cy="4608513"/>
          </a:xfrm>
          <a:prstGeom prst="rect">
            <a:avLst/>
          </a:prstGeom>
          <a:noFill/>
          <a:ln w="9525">
            <a:noFill/>
            <a:miter lim="800000"/>
            <a:headEnd/>
            <a:tailEnd/>
          </a:ln>
        </p:spPr>
      </p:pic>
      <p:pic>
        <p:nvPicPr>
          <p:cNvPr id="17412" name="Picture 6" descr="O:\Mines Rescue\Southern\COMPETITIONS\INTERNATIONAL 2010\Photos\Professional Photos\IMG_9628.jpg"/>
          <p:cNvPicPr>
            <a:picLocks noChangeAspect="1" noChangeArrowheads="1"/>
          </p:cNvPicPr>
          <p:nvPr/>
        </p:nvPicPr>
        <p:blipFill>
          <a:blip r:embed="rId4"/>
          <a:srcRect/>
          <a:stretch>
            <a:fillRect/>
          </a:stretch>
        </p:blipFill>
        <p:spPr bwMode="auto">
          <a:xfrm>
            <a:off x="4643438" y="3429000"/>
            <a:ext cx="4179887" cy="2786063"/>
          </a:xfrm>
          <a:prstGeom prst="rect">
            <a:avLst/>
          </a:prstGeom>
          <a:noFill/>
          <a:ln w="9525">
            <a:noFill/>
            <a:miter lim="800000"/>
            <a:headEnd/>
            <a:tailEnd/>
          </a:ln>
        </p:spPr>
      </p:pic>
      <p:pic>
        <p:nvPicPr>
          <p:cNvPr id="17413" name="Picture 7" descr="O:\Mines Rescue\Southern\COMPETITIONS\INTERNATIONAL 2010\Photos\Professional Photos\IMG_9810.jpg"/>
          <p:cNvPicPr>
            <a:picLocks noChangeAspect="1" noChangeArrowheads="1"/>
          </p:cNvPicPr>
          <p:nvPr/>
        </p:nvPicPr>
        <p:blipFill>
          <a:blip r:embed="rId5"/>
          <a:srcRect/>
          <a:stretch>
            <a:fillRect/>
          </a:stretch>
        </p:blipFill>
        <p:spPr bwMode="auto">
          <a:xfrm>
            <a:off x="250825" y="3284538"/>
            <a:ext cx="4178300" cy="2930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785812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比赛周</a:t>
            </a:r>
            <a:endParaRPr lang="zh-CN" altLang="en-US" smtClean="0">
              <a:effectLst>
                <a:outerShdw blurRad="38100" dist="38100" dir="2700000" algn="tl">
                  <a:srgbClr val="C0C0C0"/>
                </a:outerShdw>
              </a:effectLst>
              <a:latin typeface="Arial" charset="0"/>
              <a:cs typeface="Arial" charset="0"/>
            </a:endParaRPr>
          </a:p>
        </p:txBody>
      </p:sp>
      <p:sp>
        <p:nvSpPr>
          <p:cNvPr id="19458" name="Text Placeholder 3"/>
          <p:cNvSpPr txBox="1">
            <a:spLocks/>
          </p:cNvSpPr>
          <p:nvPr/>
        </p:nvSpPr>
        <p:spPr bwMode="auto">
          <a:xfrm>
            <a:off x="285750" y="1571625"/>
            <a:ext cx="4000500" cy="642938"/>
          </a:xfrm>
          <a:prstGeom prst="rect">
            <a:avLst/>
          </a:prstGeom>
          <a:noFill/>
          <a:ln w="9525">
            <a:noFill/>
            <a:miter lim="800000"/>
            <a:headEnd/>
            <a:tailEnd/>
          </a:ln>
        </p:spPr>
        <p:txBody>
          <a:bodyPr/>
          <a:lstStyle/>
          <a:p>
            <a:pPr marL="342900" indent="-342900">
              <a:buFont typeface="Wingdings" pitchFamily="2" charset="2"/>
              <a:buNone/>
            </a:pPr>
            <a:r>
              <a:rPr lang="zh-CN" altLang="en-US" sz="2400" b="1">
                <a:cs typeface="Arial" charset="0"/>
              </a:rPr>
              <a:t>熟悉过程</a:t>
            </a:r>
          </a:p>
          <a:p>
            <a:pPr marL="342900" indent="-342900">
              <a:buFont typeface="Wingdings" pitchFamily="2" charset="2"/>
              <a:buNone/>
            </a:pPr>
            <a:endParaRPr lang="en-US" altLang="zh-CN" sz="2400" b="1">
              <a:cs typeface="Arial" charset="0"/>
            </a:endParaRPr>
          </a:p>
        </p:txBody>
      </p:sp>
      <p:pic>
        <p:nvPicPr>
          <p:cNvPr id="19459" name="Picture 2" descr="C:\Users\steve.tonegato.CSPL.000\Desktop\IMRC REPORT PRESENTATION\Social photos\P1030422.JPG"/>
          <p:cNvPicPr>
            <a:picLocks noChangeAspect="1" noChangeArrowheads="1"/>
          </p:cNvPicPr>
          <p:nvPr/>
        </p:nvPicPr>
        <p:blipFill>
          <a:blip r:embed="rId3"/>
          <a:srcRect/>
          <a:stretch>
            <a:fillRect/>
          </a:stretch>
        </p:blipFill>
        <p:spPr bwMode="auto">
          <a:xfrm>
            <a:off x="5000625" y="3429000"/>
            <a:ext cx="4000500" cy="3000375"/>
          </a:xfrm>
          <a:prstGeom prst="rect">
            <a:avLst/>
          </a:prstGeom>
          <a:noFill/>
          <a:ln w="9525">
            <a:noFill/>
            <a:miter lim="800000"/>
            <a:headEnd/>
            <a:tailEnd/>
          </a:ln>
        </p:spPr>
      </p:pic>
      <p:pic>
        <p:nvPicPr>
          <p:cNvPr id="19460" name="Picture 3" descr="C:\Users\steve.tonegato.CSPL.000\Desktop\IMRC REPORT PRESENTATION\Social photos\P1030421.JPG"/>
          <p:cNvPicPr>
            <a:picLocks noChangeAspect="1" noChangeArrowheads="1"/>
          </p:cNvPicPr>
          <p:nvPr/>
        </p:nvPicPr>
        <p:blipFill>
          <a:blip r:embed="rId4"/>
          <a:srcRect/>
          <a:stretch>
            <a:fillRect/>
          </a:stretch>
        </p:blipFill>
        <p:spPr bwMode="auto">
          <a:xfrm>
            <a:off x="142875" y="2428875"/>
            <a:ext cx="4786313" cy="3589338"/>
          </a:xfrm>
          <a:prstGeom prst="rect">
            <a:avLst/>
          </a:prstGeom>
          <a:noFill/>
          <a:ln w="9525">
            <a:noFill/>
            <a:miter lim="800000"/>
            <a:headEnd/>
            <a:tailEnd/>
          </a:ln>
        </p:spPr>
      </p:pic>
      <p:pic>
        <p:nvPicPr>
          <p:cNvPr id="19461" name="Picture 4" descr="C:\Users\steve.tonegato.CSPL.000\Desktop\IMRC REPORT PRESENTATION\Social photos\P1030417.JPG"/>
          <p:cNvPicPr>
            <a:picLocks noChangeAspect="1" noChangeArrowheads="1"/>
          </p:cNvPicPr>
          <p:nvPr/>
        </p:nvPicPr>
        <p:blipFill>
          <a:blip r:embed="rId5"/>
          <a:srcRect/>
          <a:stretch>
            <a:fillRect/>
          </a:stretch>
        </p:blipFill>
        <p:spPr bwMode="auto">
          <a:xfrm>
            <a:off x="5000625" y="285750"/>
            <a:ext cx="4000500" cy="300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bwMode="auto">
          <a:xfrm>
            <a:off x="428625" y="214313"/>
            <a:ext cx="7858125" cy="500062"/>
          </a:xfrm>
          <a:noFill/>
          <a:ln>
            <a:miter lim="800000"/>
            <a:headEnd/>
            <a:tailEnd/>
          </a:ln>
        </p:spPr>
        <p:txBody>
          <a:bodyPr vert="horz" wrap="square" lIns="91440" tIns="45720" rIns="91440" bIns="45720" numCol="1" anchor="t" anchorCtr="0" compatLnSpc="1">
            <a:prstTxWarp prst="textNoShape">
              <a:avLst/>
            </a:prstTxWarp>
          </a:bodyPr>
          <a:lstStyle/>
          <a:p>
            <a:pPr fontAlgn="base">
              <a:spcAft>
                <a:spcPct val="0"/>
              </a:spcAft>
            </a:pPr>
            <a:endParaRPr lang="zh-CN" altLang="en-US" smtClean="0">
              <a:effectLst>
                <a:outerShdw blurRad="38100" dist="38100" dir="2700000" algn="tl">
                  <a:srgbClr val="C0C0C0"/>
                </a:outerShdw>
              </a:effectLst>
              <a:latin typeface="Arial" charset="0"/>
              <a:cs typeface="Arial" charset="0"/>
            </a:endParaRPr>
          </a:p>
        </p:txBody>
      </p:sp>
      <p:sp>
        <p:nvSpPr>
          <p:cNvPr id="21506" name="Text Placeholder 3"/>
          <p:cNvSpPr txBox="1">
            <a:spLocks/>
          </p:cNvSpPr>
          <p:nvPr/>
        </p:nvSpPr>
        <p:spPr bwMode="auto">
          <a:xfrm>
            <a:off x="4857750" y="357188"/>
            <a:ext cx="3643313" cy="571500"/>
          </a:xfrm>
          <a:prstGeom prst="rect">
            <a:avLst/>
          </a:prstGeom>
          <a:noFill/>
          <a:ln w="9525">
            <a:noFill/>
            <a:miter lim="800000"/>
            <a:headEnd/>
            <a:tailEnd/>
          </a:ln>
        </p:spPr>
        <p:txBody>
          <a:bodyPr/>
          <a:lstStyle/>
          <a:p>
            <a:pPr marL="342900" indent="-342900" algn="ctr">
              <a:buFont typeface="Wingdings" pitchFamily="2" charset="2"/>
              <a:buNone/>
            </a:pPr>
            <a:r>
              <a:rPr lang="zh-CN" altLang="en-AU" sz="2400" b="1">
                <a:cs typeface="Arial" charset="0"/>
              </a:rPr>
              <a:t>比赛前介绍</a:t>
            </a:r>
            <a:endParaRPr lang="zh-CN" altLang="en-US" sz="2400" b="1">
              <a:cs typeface="Arial" charset="0"/>
            </a:endParaRPr>
          </a:p>
          <a:p>
            <a:pPr marL="342900" indent="-342900" algn="ctr">
              <a:buFont typeface="Wingdings" pitchFamily="2" charset="2"/>
              <a:buNone/>
            </a:pPr>
            <a:endParaRPr lang="en-US" altLang="zh-CN" sz="2400" b="1">
              <a:cs typeface="Arial" charset="0"/>
            </a:endParaRPr>
          </a:p>
        </p:txBody>
      </p:sp>
      <p:pic>
        <p:nvPicPr>
          <p:cNvPr id="21507" name="Picture 2" descr="\\corp.coalservices.com.au\data-user\Not Replicated\SYD\steve.tonegato\My Documents\International Mines Rescue Competion\COMPETITION EVENTS\Station\SOUTHERNMAIN.jpg"/>
          <p:cNvPicPr>
            <a:picLocks noChangeAspect="1" noChangeArrowheads="1"/>
          </p:cNvPicPr>
          <p:nvPr/>
        </p:nvPicPr>
        <p:blipFill>
          <a:blip r:embed="rId3"/>
          <a:srcRect/>
          <a:stretch>
            <a:fillRect/>
          </a:stretch>
        </p:blipFill>
        <p:spPr bwMode="auto">
          <a:xfrm>
            <a:off x="0" y="3786188"/>
            <a:ext cx="4411663" cy="3071812"/>
          </a:xfrm>
          <a:prstGeom prst="rect">
            <a:avLst/>
          </a:prstGeom>
          <a:noFill/>
          <a:ln w="9525">
            <a:noFill/>
            <a:miter lim="800000"/>
            <a:headEnd/>
            <a:tailEnd/>
          </a:ln>
        </p:spPr>
      </p:pic>
      <p:pic>
        <p:nvPicPr>
          <p:cNvPr id="21508" name="Picture 4" descr="C:\Users\steve.tonegato.CSPL.000\Desktop\IMRC REPORT PRESENTATION\nre gibsons original.png"/>
          <p:cNvPicPr>
            <a:picLocks noChangeAspect="1" noChangeArrowheads="1"/>
          </p:cNvPicPr>
          <p:nvPr/>
        </p:nvPicPr>
        <p:blipFill>
          <a:blip r:embed="rId4"/>
          <a:srcRect/>
          <a:stretch>
            <a:fillRect/>
          </a:stretch>
        </p:blipFill>
        <p:spPr bwMode="auto">
          <a:xfrm>
            <a:off x="4587875" y="4000500"/>
            <a:ext cx="4556125" cy="2857500"/>
          </a:xfrm>
          <a:prstGeom prst="rect">
            <a:avLst/>
          </a:prstGeom>
          <a:noFill/>
          <a:ln w="9525">
            <a:noFill/>
            <a:miter lim="800000"/>
            <a:headEnd/>
            <a:tailEnd/>
          </a:ln>
        </p:spPr>
      </p:pic>
      <p:pic>
        <p:nvPicPr>
          <p:cNvPr id="21509" name="Picture 2" descr="C:\Users\steve.tonegato.CSPL.000\Desktop\IMRC REPORT PRESENTATION\VR photos\1758-1248-039.jpg"/>
          <p:cNvPicPr>
            <a:picLocks noChangeAspect="1" noChangeArrowheads="1"/>
          </p:cNvPicPr>
          <p:nvPr/>
        </p:nvPicPr>
        <p:blipFill>
          <a:blip r:embed="rId5"/>
          <a:srcRect/>
          <a:stretch>
            <a:fillRect/>
          </a:stretch>
        </p:blipFill>
        <p:spPr bwMode="auto">
          <a:xfrm>
            <a:off x="4429125" y="952500"/>
            <a:ext cx="4429125" cy="2965450"/>
          </a:xfrm>
          <a:prstGeom prst="rect">
            <a:avLst/>
          </a:prstGeom>
          <a:noFill/>
          <a:ln w="9525">
            <a:noFill/>
            <a:miter lim="800000"/>
            <a:headEnd/>
            <a:tailEnd/>
          </a:ln>
        </p:spPr>
      </p:pic>
      <p:pic>
        <p:nvPicPr>
          <p:cNvPr id="21510" name="Picture 3" descr="O:\Mines Rescue\Southern\Administration\Photo's Steve\Picture 025.jpg"/>
          <p:cNvPicPr>
            <a:picLocks noChangeAspect="1" noChangeArrowheads="1"/>
          </p:cNvPicPr>
          <p:nvPr/>
        </p:nvPicPr>
        <p:blipFill>
          <a:blip r:embed="rId6"/>
          <a:srcRect/>
          <a:stretch>
            <a:fillRect/>
          </a:stretch>
        </p:blipFill>
        <p:spPr bwMode="auto">
          <a:xfrm>
            <a:off x="214313" y="928688"/>
            <a:ext cx="3905250" cy="2928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呼吸器操作</a:t>
            </a:r>
            <a:endParaRPr lang="zh-CN" altLang="en-US" smtClean="0">
              <a:effectLst>
                <a:outerShdw blurRad="38100" dist="38100" dir="2700000" algn="tl">
                  <a:srgbClr val="C0C0C0"/>
                </a:outerShdw>
              </a:effectLst>
              <a:latin typeface="Arial" charset="0"/>
              <a:cs typeface="Arial" charset="0"/>
            </a:endParaRPr>
          </a:p>
        </p:txBody>
      </p:sp>
      <p:pic>
        <p:nvPicPr>
          <p:cNvPr id="23554" name="Picture 2" descr="O:\Mines Rescue\Southern\COMPETITIONS\INTERNATIONAL 2010\Photos\Professional Photos\IMG_9066.jpg"/>
          <p:cNvPicPr>
            <a:picLocks noChangeAspect="1" noChangeArrowheads="1"/>
          </p:cNvPicPr>
          <p:nvPr/>
        </p:nvPicPr>
        <p:blipFill>
          <a:blip r:embed="rId3"/>
          <a:srcRect/>
          <a:stretch>
            <a:fillRect/>
          </a:stretch>
        </p:blipFill>
        <p:spPr bwMode="auto">
          <a:xfrm>
            <a:off x="5286375" y="214313"/>
            <a:ext cx="3524250" cy="5286375"/>
          </a:xfrm>
          <a:prstGeom prst="rect">
            <a:avLst/>
          </a:prstGeom>
          <a:noFill/>
          <a:ln w="9525">
            <a:noFill/>
            <a:miter lim="800000"/>
            <a:headEnd/>
            <a:tailEnd/>
          </a:ln>
        </p:spPr>
      </p:pic>
      <p:pic>
        <p:nvPicPr>
          <p:cNvPr id="23555" name="Picture 3" descr="O:\Mines Rescue\Southern\COMPETITIONS\INTERNATIONAL 2010\Photos\Professional Photos\IMG_9070.jpg"/>
          <p:cNvPicPr>
            <a:picLocks noChangeAspect="1" noChangeArrowheads="1"/>
          </p:cNvPicPr>
          <p:nvPr/>
        </p:nvPicPr>
        <p:blipFill>
          <a:blip r:embed="rId4"/>
          <a:srcRect/>
          <a:stretch>
            <a:fillRect/>
          </a:stretch>
        </p:blipFill>
        <p:spPr bwMode="auto">
          <a:xfrm>
            <a:off x="142875" y="2143125"/>
            <a:ext cx="5037138" cy="3357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95288" y="1889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理论比赛</a:t>
            </a:r>
          </a:p>
        </p:txBody>
      </p:sp>
      <p:pic>
        <p:nvPicPr>
          <p:cNvPr id="25602" name="Picture 3" descr="theory seating.jpg"/>
          <p:cNvPicPr>
            <a:picLocks noChangeAspect="1"/>
          </p:cNvPicPr>
          <p:nvPr/>
        </p:nvPicPr>
        <p:blipFill>
          <a:blip r:embed="rId3"/>
          <a:srcRect/>
          <a:stretch>
            <a:fillRect/>
          </a:stretch>
        </p:blipFill>
        <p:spPr bwMode="auto">
          <a:xfrm>
            <a:off x="436563" y="1341438"/>
            <a:ext cx="8707437" cy="4786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a:spLocks noGrp="1"/>
          </p:cNvSpPr>
          <p:nvPr>
            <p:ph type="body" sz="quarter" idx="10"/>
          </p:nvPr>
        </p:nvSpPr>
        <p:spPr>
          <a:xfrm>
            <a:off x="250825" y="0"/>
            <a:ext cx="7715250" cy="500063"/>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理论比赛</a:t>
            </a:r>
            <a:r>
              <a:rPr altLang="zh-CN" smtClean="0">
                <a:effectLst>
                  <a:outerShdw blurRad="38100" dist="38100" dir="2700000" algn="tl">
                    <a:srgbClr val="C0C0C0"/>
                  </a:outerShdw>
                </a:effectLst>
                <a:latin typeface="Arial" charset="0"/>
                <a:cs typeface="Arial" charset="0"/>
              </a:rPr>
              <a:t>-</a:t>
            </a:r>
            <a:r>
              <a:rPr lang="zh-CN" altLang="en-AU" smtClean="0">
                <a:effectLst>
                  <a:outerShdw blurRad="38100" dist="38100" dir="2700000" algn="tl">
                    <a:srgbClr val="C0C0C0"/>
                  </a:outerShdw>
                </a:effectLst>
                <a:latin typeface="Arial" charset="0"/>
                <a:cs typeface="Arial" charset="0"/>
              </a:rPr>
              <a:t>最终成绩</a:t>
            </a:r>
            <a:endParaRPr lang="zh-CN" altLang="en-US" smtClean="0">
              <a:effectLst>
                <a:outerShdw blurRad="38100" dist="38100" dir="2700000" algn="tl">
                  <a:srgbClr val="C0C0C0"/>
                </a:outerShdw>
              </a:effectLst>
              <a:latin typeface="Arial" charset="0"/>
              <a:cs typeface="Arial" charset="0"/>
            </a:endParaRPr>
          </a:p>
        </p:txBody>
      </p:sp>
      <p:graphicFrame>
        <p:nvGraphicFramePr>
          <p:cNvPr id="4" name="Chart 3"/>
          <p:cNvGraphicFramePr/>
          <p:nvPr/>
        </p:nvGraphicFramePr>
        <p:xfrm>
          <a:off x="0" y="785794"/>
          <a:ext cx="9144000" cy="5072098"/>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Straight Connector 6"/>
          <p:cNvCxnSpPr/>
          <p:nvPr/>
        </p:nvCxnSpPr>
        <p:spPr>
          <a:xfrm rot="5400000" flipH="1" flipV="1">
            <a:off x="1535906" y="2893219"/>
            <a:ext cx="3786188"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8" name="Straight Connector 7"/>
          <p:cNvCxnSpPr/>
          <p:nvPr/>
        </p:nvCxnSpPr>
        <p:spPr>
          <a:xfrm rot="5400000" flipH="1" flipV="1">
            <a:off x="2212975" y="3071813"/>
            <a:ext cx="3430587" cy="1588"/>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9" name="Straight Connector 8"/>
          <p:cNvCxnSpPr/>
          <p:nvPr/>
        </p:nvCxnSpPr>
        <p:spPr>
          <a:xfrm rot="5400000" flipH="1" flipV="1">
            <a:off x="535781" y="2893219"/>
            <a:ext cx="3786188"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sp>
        <p:nvSpPr>
          <p:cNvPr id="12" name="Oval 11"/>
          <p:cNvSpPr/>
          <p:nvPr/>
        </p:nvSpPr>
        <p:spPr>
          <a:xfrm>
            <a:off x="428625" y="4857750"/>
            <a:ext cx="1071563" cy="6429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1357313" y="4786313"/>
            <a:ext cx="1714500" cy="92868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5357813" y="4857750"/>
            <a:ext cx="1214437" cy="78581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p:cNvSpPr/>
          <p:nvPr/>
        </p:nvSpPr>
        <p:spPr>
          <a:xfrm>
            <a:off x="6572250" y="4786313"/>
            <a:ext cx="2071688" cy="100012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Oval 15"/>
          <p:cNvSpPr/>
          <p:nvPr/>
        </p:nvSpPr>
        <p:spPr>
          <a:xfrm>
            <a:off x="3786188" y="4786313"/>
            <a:ext cx="1785937" cy="10715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Oval 16"/>
          <p:cNvSpPr/>
          <p:nvPr/>
        </p:nvSpPr>
        <p:spPr>
          <a:xfrm>
            <a:off x="2928938" y="4857750"/>
            <a:ext cx="1071562" cy="64293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9" name="Straight Connector 18"/>
          <p:cNvCxnSpPr/>
          <p:nvPr/>
        </p:nvCxnSpPr>
        <p:spPr>
          <a:xfrm rot="5400000" flipH="1" flipV="1">
            <a:off x="4787107" y="3071019"/>
            <a:ext cx="3429000" cy="1587"/>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rot="5400000" flipH="1" flipV="1">
            <a:off x="4287044" y="3071019"/>
            <a:ext cx="3429000" cy="1588"/>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5400000" flipH="1" flipV="1">
            <a:off x="6787357" y="3071019"/>
            <a:ext cx="3429000" cy="1587"/>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786188" y="142875"/>
            <a:ext cx="4714875" cy="500063"/>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虚拟现实</a:t>
            </a:r>
            <a:r>
              <a:rPr lang="en-US" altLang="zh-CN" smtClean="0">
                <a:effectLst>
                  <a:outerShdw blurRad="38100" dist="38100" dir="2700000" algn="tl">
                    <a:srgbClr val="C0C0C0"/>
                  </a:outerShdw>
                </a:effectLst>
                <a:latin typeface="Arial" charset="0"/>
                <a:cs typeface="Arial" charset="0"/>
              </a:rPr>
              <a:t>-Domes</a:t>
            </a:r>
          </a:p>
        </p:txBody>
      </p:sp>
      <p:pic>
        <p:nvPicPr>
          <p:cNvPr id="29698" name="Picture 5" descr="O:\Mines Rescue\Southern\COMPETITIONS\INTERNATIONAL 2010\Photos\Professional Photos\IMG_9028.jpg"/>
          <p:cNvPicPr>
            <a:picLocks noChangeAspect="1" noChangeArrowheads="1"/>
          </p:cNvPicPr>
          <p:nvPr/>
        </p:nvPicPr>
        <p:blipFill>
          <a:blip r:embed="rId3"/>
          <a:srcRect/>
          <a:stretch>
            <a:fillRect/>
          </a:stretch>
        </p:blipFill>
        <p:spPr bwMode="auto">
          <a:xfrm>
            <a:off x="3857625" y="1000125"/>
            <a:ext cx="3335338" cy="5000625"/>
          </a:xfrm>
          <a:prstGeom prst="rect">
            <a:avLst/>
          </a:prstGeom>
          <a:noFill/>
          <a:ln w="9525">
            <a:noFill/>
            <a:miter lim="800000"/>
            <a:headEnd/>
            <a:tailEnd/>
          </a:ln>
        </p:spPr>
      </p:pic>
      <p:pic>
        <p:nvPicPr>
          <p:cNvPr id="29699" name="Picture 3"/>
          <p:cNvPicPr>
            <a:picLocks noChangeAspect="1" noChangeArrowheads="1"/>
          </p:cNvPicPr>
          <p:nvPr/>
        </p:nvPicPr>
        <p:blipFill>
          <a:blip r:embed="rId4"/>
          <a:srcRect/>
          <a:stretch>
            <a:fillRect/>
          </a:stretch>
        </p:blipFill>
        <p:spPr bwMode="auto">
          <a:xfrm>
            <a:off x="357188" y="0"/>
            <a:ext cx="2784475" cy="6786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85938" y="142875"/>
            <a:ext cx="6143625" cy="500063"/>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虚拟现实 </a:t>
            </a:r>
            <a:r>
              <a:rPr lang="en-US" altLang="zh-CN" smtClean="0">
                <a:effectLst>
                  <a:outerShdw blurRad="38100" dist="38100" dir="2700000" algn="tl">
                    <a:srgbClr val="C0C0C0"/>
                  </a:outerShdw>
                </a:effectLst>
                <a:latin typeface="Arial" charset="0"/>
                <a:cs typeface="Arial" charset="0"/>
              </a:rPr>
              <a:t>– 360 </a:t>
            </a:r>
            <a:r>
              <a:rPr lang="zh-CN" altLang="en-US" smtClean="0">
                <a:effectLst>
                  <a:outerShdw blurRad="38100" dist="38100" dir="2700000" algn="tl">
                    <a:srgbClr val="C0C0C0"/>
                  </a:outerShdw>
                </a:effectLst>
                <a:latin typeface="Arial" charset="0"/>
                <a:cs typeface="Arial" charset="0"/>
              </a:rPr>
              <a:t>度影院</a:t>
            </a:r>
          </a:p>
        </p:txBody>
      </p:sp>
      <p:pic>
        <p:nvPicPr>
          <p:cNvPr id="33796" name="Picture 4" descr="C:\Users\steve.tonegato.CSPL.000\Desktop\IMRC REPORT PRESENTATION\VR photos\1758-1244-058.JPG"/>
          <p:cNvPicPr>
            <a:picLocks noChangeAspect="1" noChangeArrowheads="1"/>
          </p:cNvPicPr>
          <p:nvPr/>
        </p:nvPicPr>
        <p:blipFill>
          <a:blip r:embed="rId3"/>
          <a:srcRect/>
          <a:stretch>
            <a:fillRect/>
          </a:stretch>
        </p:blipFill>
        <p:spPr bwMode="auto">
          <a:xfrm>
            <a:off x="-33338" y="714375"/>
            <a:ext cx="9177338" cy="6143625"/>
          </a:xfrm>
          <a:prstGeom prst="rect">
            <a:avLst/>
          </a:prstGeom>
          <a:noFill/>
          <a:ln w="9525">
            <a:noFill/>
            <a:miter lim="800000"/>
            <a:headEnd/>
            <a:tailEnd/>
          </a:ln>
        </p:spPr>
      </p:pic>
      <p:sp>
        <p:nvSpPr>
          <p:cNvPr id="8" name="TextBox 7"/>
          <p:cNvSpPr txBox="1">
            <a:spLocks noChangeArrowheads="1"/>
          </p:cNvSpPr>
          <p:nvPr/>
        </p:nvSpPr>
        <p:spPr bwMode="auto">
          <a:xfrm>
            <a:off x="714375" y="1071563"/>
            <a:ext cx="2643188" cy="4968875"/>
          </a:xfrm>
          <a:prstGeom prst="rect">
            <a:avLst/>
          </a:prstGeom>
          <a:noFill/>
          <a:ln w="9525">
            <a:noFill/>
            <a:miter lim="800000"/>
            <a:headEnd/>
            <a:tailEnd/>
          </a:ln>
        </p:spPr>
        <p:txBody>
          <a:bodyPr>
            <a:spAutoFit/>
          </a:bodyPr>
          <a:lstStyle/>
          <a:p>
            <a:pPr>
              <a:lnSpc>
                <a:spcPct val="250000"/>
              </a:lnSpc>
            </a:pPr>
            <a:r>
              <a:rPr lang="zh-CN" altLang="en-AU" sz="3200" b="1">
                <a:solidFill>
                  <a:schemeClr val="bg1"/>
                </a:solidFill>
              </a:rPr>
              <a:t>融入</a:t>
            </a:r>
          </a:p>
          <a:p>
            <a:pPr>
              <a:lnSpc>
                <a:spcPct val="250000"/>
              </a:lnSpc>
            </a:pPr>
            <a:r>
              <a:rPr lang="zh-CN" altLang="en-AU" sz="3200" b="1">
                <a:solidFill>
                  <a:schemeClr val="bg1"/>
                </a:solidFill>
              </a:rPr>
              <a:t>动态</a:t>
            </a:r>
          </a:p>
          <a:p>
            <a:pPr>
              <a:lnSpc>
                <a:spcPct val="250000"/>
              </a:lnSpc>
            </a:pPr>
            <a:r>
              <a:rPr lang="zh-CN" altLang="en-AU" sz="3200" b="1">
                <a:solidFill>
                  <a:schemeClr val="bg1"/>
                </a:solidFill>
              </a:rPr>
              <a:t>互动</a:t>
            </a:r>
          </a:p>
          <a:p>
            <a:pPr>
              <a:lnSpc>
                <a:spcPct val="250000"/>
              </a:lnSpc>
            </a:pPr>
            <a:r>
              <a:rPr lang="zh-CN" altLang="en-AU" sz="3200" b="1">
                <a:solidFill>
                  <a:schemeClr val="bg1"/>
                </a:solidFill>
              </a:rPr>
              <a:t>实时</a:t>
            </a:r>
            <a:endParaRPr lang="zh-CN" altLang="en-US" sz="3200"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dissolve">
                                      <p:cBhvr>
                                        <p:cTn id="7" dur="500"/>
                                        <p:tgtEl>
                                          <p:spTgt spid="3379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3"/>
          <p:cNvPicPr>
            <a:picLocks noChangeAspect="1" noChangeArrowheads="1"/>
          </p:cNvPicPr>
          <p:nvPr/>
        </p:nvPicPr>
        <p:blipFill>
          <a:blip r:embed="rId3"/>
          <a:srcRect/>
          <a:stretch>
            <a:fillRect/>
          </a:stretch>
        </p:blipFill>
        <p:spPr bwMode="auto">
          <a:xfrm>
            <a:off x="714375" y="71438"/>
            <a:ext cx="3328988" cy="6786562"/>
          </a:xfrm>
          <a:prstGeom prst="rect">
            <a:avLst/>
          </a:prstGeom>
          <a:noFill/>
          <a:ln w="9525">
            <a:noFill/>
            <a:miter lim="800000"/>
            <a:headEnd/>
            <a:tailEnd/>
          </a:ln>
        </p:spPr>
      </p:pic>
      <p:sp>
        <p:nvSpPr>
          <p:cNvPr id="8" name="Left Arrow 7"/>
          <p:cNvSpPr/>
          <p:nvPr/>
        </p:nvSpPr>
        <p:spPr>
          <a:xfrm>
            <a:off x="3360738" y="5786438"/>
            <a:ext cx="854075" cy="285750"/>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1" name="Straight Arrow Connector 10"/>
          <p:cNvCxnSpPr/>
          <p:nvPr/>
        </p:nvCxnSpPr>
        <p:spPr>
          <a:xfrm rot="5400000" flipH="1" flipV="1">
            <a:off x="2146300" y="4071938"/>
            <a:ext cx="2428875" cy="0"/>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rot="10800000">
            <a:off x="969963" y="3000375"/>
            <a:ext cx="2135187" cy="1588"/>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3" name="Straight Arrow Connector 12"/>
          <p:cNvCxnSpPr/>
          <p:nvPr/>
        </p:nvCxnSpPr>
        <p:spPr>
          <a:xfrm rot="5400000">
            <a:off x="-743743" y="4714081"/>
            <a:ext cx="3429000" cy="1587"/>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a:off x="1141413" y="5429250"/>
            <a:ext cx="1792287" cy="1588"/>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8" name="Straight Arrow Connector 17"/>
          <p:cNvCxnSpPr/>
          <p:nvPr/>
        </p:nvCxnSpPr>
        <p:spPr>
          <a:xfrm rot="5400000" flipH="1" flipV="1">
            <a:off x="3118644" y="5596732"/>
            <a:ext cx="490537" cy="12700"/>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26" name="Explosion 1 25"/>
          <p:cNvSpPr/>
          <p:nvPr/>
        </p:nvSpPr>
        <p:spPr>
          <a:xfrm>
            <a:off x="2428875" y="4572000"/>
            <a:ext cx="928688" cy="714375"/>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8" name="Picture 3" descr="C:\Users\steve.tonegato.CSPL.000\Desktop\IMRC REPORT PRESENTATION\ipod GAS reading.png"/>
          <p:cNvPicPr>
            <a:picLocks noChangeAspect="1" noChangeArrowheads="1"/>
          </p:cNvPicPr>
          <p:nvPr/>
        </p:nvPicPr>
        <p:blipFill>
          <a:blip r:embed="rId4"/>
          <a:srcRect/>
          <a:stretch>
            <a:fillRect/>
          </a:stretch>
        </p:blipFill>
        <p:spPr bwMode="auto">
          <a:xfrm>
            <a:off x="3571875" y="2786063"/>
            <a:ext cx="369888" cy="642937"/>
          </a:xfrm>
          <a:prstGeom prst="rect">
            <a:avLst/>
          </a:prstGeom>
          <a:noFill/>
          <a:ln w="9525">
            <a:noFill/>
            <a:miter lim="800000"/>
            <a:headEnd/>
            <a:tailEnd/>
          </a:ln>
        </p:spPr>
      </p:pic>
      <p:pic>
        <p:nvPicPr>
          <p:cNvPr id="29" name="Picture 2" descr="http://www.realbollywood.com/news/up_images/mobile-phone3945.gif"/>
          <p:cNvPicPr>
            <a:picLocks noChangeAspect="1" noChangeArrowheads="1"/>
          </p:cNvPicPr>
          <p:nvPr/>
        </p:nvPicPr>
        <p:blipFill>
          <a:blip r:embed="rId5"/>
          <a:srcRect/>
          <a:stretch>
            <a:fillRect/>
          </a:stretch>
        </p:blipFill>
        <p:spPr bwMode="auto">
          <a:xfrm>
            <a:off x="3348038" y="4652963"/>
            <a:ext cx="857250" cy="857250"/>
          </a:xfrm>
          <a:prstGeom prst="rect">
            <a:avLst/>
          </a:prstGeom>
          <a:noFill/>
          <a:ln w="9525">
            <a:noFill/>
            <a:miter lim="800000"/>
            <a:headEnd/>
            <a:tailEnd/>
          </a:ln>
        </p:spPr>
      </p:pic>
      <p:sp>
        <p:nvSpPr>
          <p:cNvPr id="19" name="Oval 18"/>
          <p:cNvSpPr/>
          <p:nvPr/>
        </p:nvSpPr>
        <p:spPr>
          <a:xfrm>
            <a:off x="2571750" y="2857500"/>
            <a:ext cx="357188" cy="3571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Oval 19"/>
          <p:cNvSpPr/>
          <p:nvPr/>
        </p:nvSpPr>
        <p:spPr>
          <a:xfrm>
            <a:off x="3071813" y="5143500"/>
            <a:ext cx="357187" cy="3571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4" name="Picture 2" descr="http://www.realbollywood.com/news/up_images/mobile-phone3945.gif"/>
          <p:cNvPicPr>
            <a:picLocks noChangeAspect="1" noChangeArrowheads="1"/>
          </p:cNvPicPr>
          <p:nvPr/>
        </p:nvPicPr>
        <p:blipFill>
          <a:blip r:embed="rId5"/>
          <a:srcRect/>
          <a:stretch>
            <a:fillRect/>
          </a:stretch>
        </p:blipFill>
        <p:spPr bwMode="auto">
          <a:xfrm>
            <a:off x="2214563" y="2071688"/>
            <a:ext cx="857250" cy="857250"/>
          </a:xfrm>
          <a:prstGeom prst="rect">
            <a:avLst/>
          </a:prstGeom>
          <a:noFill/>
          <a:ln w="9525">
            <a:noFill/>
            <a:miter lim="800000"/>
            <a:headEnd/>
            <a:tailEnd/>
          </a:ln>
        </p:spPr>
      </p:pic>
      <p:pic>
        <p:nvPicPr>
          <p:cNvPr id="33806" name="Picture 4" descr="C:\Users\steve.tonegato.CSPL.000\Desktop\IMRC REPORT PRESENTATION\VR photos\1758-1244-058.JPG"/>
          <p:cNvPicPr>
            <a:picLocks noChangeAspect="1" noChangeArrowheads="1"/>
          </p:cNvPicPr>
          <p:nvPr/>
        </p:nvPicPr>
        <p:blipFill>
          <a:blip r:embed="rId6"/>
          <a:srcRect/>
          <a:stretch>
            <a:fillRect/>
          </a:stretch>
        </p:blipFill>
        <p:spPr bwMode="auto">
          <a:xfrm>
            <a:off x="4000500" y="1857375"/>
            <a:ext cx="4908550" cy="3286125"/>
          </a:xfrm>
          <a:prstGeom prst="rect">
            <a:avLst/>
          </a:prstGeom>
          <a:noFill/>
          <a:ln w="9525">
            <a:noFill/>
            <a:miter lim="800000"/>
            <a:headEnd/>
            <a:tailEnd/>
          </a:ln>
        </p:spPr>
      </p:pic>
      <p:pic>
        <p:nvPicPr>
          <p:cNvPr id="27" name="Picture 6" descr="O:\Mines Rescue\Southern\COMPETITIONS\INTERNATIONAL 2010\Photos\Professional Photos\IMG_9018.jpg"/>
          <p:cNvPicPr>
            <a:picLocks noChangeAspect="1" noChangeArrowheads="1"/>
          </p:cNvPicPr>
          <p:nvPr/>
        </p:nvPicPr>
        <p:blipFill>
          <a:blip r:embed="rId7"/>
          <a:srcRect/>
          <a:stretch>
            <a:fillRect/>
          </a:stretch>
        </p:blipFill>
        <p:spPr bwMode="auto">
          <a:xfrm>
            <a:off x="5500688" y="3286125"/>
            <a:ext cx="1714500" cy="1143000"/>
          </a:xfrm>
          <a:prstGeom prst="rect">
            <a:avLst/>
          </a:prstGeom>
          <a:noFill/>
          <a:ln w="9525">
            <a:noFill/>
            <a:miter lim="800000"/>
            <a:headEnd/>
            <a:tailEnd/>
          </a:ln>
        </p:spPr>
      </p:pic>
      <p:pic>
        <p:nvPicPr>
          <p:cNvPr id="31" name="Picture 2" descr="http://www.realbollywood.com/news/up_images/mobile-phone3945.gif"/>
          <p:cNvPicPr>
            <a:picLocks noChangeAspect="1" noChangeArrowheads="1"/>
          </p:cNvPicPr>
          <p:nvPr/>
        </p:nvPicPr>
        <p:blipFill>
          <a:blip r:embed="rId5"/>
          <a:srcRect/>
          <a:stretch>
            <a:fillRect/>
          </a:stretch>
        </p:blipFill>
        <p:spPr bwMode="auto">
          <a:xfrm>
            <a:off x="7643813" y="2143125"/>
            <a:ext cx="1071562" cy="1071563"/>
          </a:xfrm>
          <a:prstGeom prst="rect">
            <a:avLst/>
          </a:prstGeom>
          <a:noFill/>
          <a:ln w="9525">
            <a:noFill/>
            <a:miter lim="800000"/>
            <a:headEnd/>
            <a:tailEnd/>
          </a:ln>
        </p:spPr>
      </p:pic>
      <p:pic>
        <p:nvPicPr>
          <p:cNvPr id="32" name="Picture 3" descr="C:\Users\steve.tonegato.CSPL.000\Desktop\IMRC REPORT PRESENTATION\ipod GAS reading.png"/>
          <p:cNvPicPr>
            <a:picLocks noChangeAspect="1" noChangeArrowheads="1"/>
          </p:cNvPicPr>
          <p:nvPr/>
        </p:nvPicPr>
        <p:blipFill>
          <a:blip r:embed="rId4"/>
          <a:srcRect/>
          <a:stretch>
            <a:fillRect/>
          </a:stretch>
        </p:blipFill>
        <p:spPr bwMode="auto">
          <a:xfrm>
            <a:off x="4357688" y="2214563"/>
            <a:ext cx="571500" cy="993775"/>
          </a:xfrm>
          <a:prstGeom prst="rect">
            <a:avLst/>
          </a:prstGeom>
          <a:noFill/>
          <a:ln w="9525">
            <a:noFill/>
            <a:miter lim="800000"/>
            <a:headEnd/>
            <a:tailEnd/>
          </a:ln>
        </p:spPr>
      </p:pic>
      <p:sp>
        <p:nvSpPr>
          <p:cNvPr id="21" name="Text Placeholder 1"/>
          <p:cNvSpPr>
            <a:spLocks noGrp="1"/>
          </p:cNvSpPr>
          <p:nvPr>
            <p:ph type="body" sz="quarter" idx="10"/>
          </p:nvPr>
        </p:nvSpPr>
        <p:spPr>
          <a:xfrm>
            <a:off x="4857750" y="214313"/>
            <a:ext cx="3500438" cy="1214437"/>
          </a:xfrm>
        </p:spPr>
        <p:txBody>
          <a:bodyPr vert="horz" wrap="square" lIns="91440" tIns="45720" rIns="91440" bIns="45720" numCol="1" anchor="t" anchorCtr="0" compatLnSpc="1">
            <a:prstTxWarp prst="textNoShape">
              <a:avLst/>
            </a:prstTxWarp>
          </a:bodyPr>
          <a:lstStyle/>
          <a:p>
            <a:pPr algn="ctr" fontAlgn="base">
              <a:spcAft>
                <a:spcPct val="0"/>
              </a:spcAft>
            </a:pPr>
            <a:r>
              <a:rPr lang="zh-CN" altLang="en-US" smtClean="0">
                <a:effectLst>
                  <a:outerShdw blurRad="38100" dist="38100" dir="2700000" algn="tl">
                    <a:srgbClr val="C0C0C0"/>
                  </a:outerShdw>
                </a:effectLst>
                <a:latin typeface="Arial" charset="0"/>
                <a:cs typeface="Arial" charset="0"/>
              </a:rPr>
              <a:t>虚拟现实</a:t>
            </a:r>
          </a:p>
          <a:p>
            <a:pPr algn="ctr" fontAlgn="base">
              <a:spcAft>
                <a:spcPct val="0"/>
              </a:spcAft>
            </a:pPr>
            <a:r>
              <a:rPr lang="zh-CN" altLang="en-US" smtClean="0">
                <a:effectLst>
                  <a:outerShdw blurRad="38100" dist="38100" dir="2700000" algn="tl">
                    <a:srgbClr val="C0C0C0"/>
                  </a:outerShdw>
                </a:effectLst>
                <a:latin typeface="Arial" charset="0"/>
                <a:cs typeface="Arial" charset="0"/>
              </a:rPr>
              <a:t> </a:t>
            </a:r>
            <a:r>
              <a:rPr lang="en-US" altLang="zh-CN" smtClean="0">
                <a:effectLst>
                  <a:outerShdw blurRad="38100" dist="38100" dir="2700000" algn="tl">
                    <a:srgbClr val="C0C0C0"/>
                  </a:outerShdw>
                </a:effectLst>
                <a:latin typeface="Arial" charset="0"/>
                <a:cs typeface="Arial" charset="0"/>
              </a:rPr>
              <a:t>360 </a:t>
            </a:r>
            <a:r>
              <a:rPr lang="zh-CN" altLang="en-US" smtClean="0">
                <a:effectLst>
                  <a:outerShdw blurRad="38100" dist="38100" dir="2700000" algn="tl">
                    <a:srgbClr val="C0C0C0"/>
                  </a:outerShdw>
                </a:effectLst>
                <a:latin typeface="Arial" charset="0"/>
                <a:cs typeface="Arial" charset="0"/>
              </a:rPr>
              <a:t>度影院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dissolv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dissolv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checkerboard(across)">
                                      <p:cBhvr>
                                        <p:cTn id="25" dur="500"/>
                                        <p:tgtEl>
                                          <p:spTgt spid="20"/>
                                        </p:tgtEl>
                                      </p:cBhvr>
                                    </p:animEffect>
                                  </p:childTnLst>
                                </p:cTn>
                              </p:par>
                              <p:par>
                                <p:cTn id="26" presetID="9" presetClass="entr" presetSubtype="0"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dissolve">
                                      <p:cBhvr>
                                        <p:cTn id="28" dur="500"/>
                                        <p:tgtEl>
                                          <p:spTgt spid="31"/>
                                        </p:tgtEl>
                                      </p:cBhvr>
                                    </p:animEffect>
                                  </p:childTnLst>
                                </p:cTn>
                              </p:par>
                              <p:par>
                                <p:cTn id="29" presetID="9"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par>
                                <p:cTn id="32" presetID="9"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dissolve">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xit" presetSubtype="10" fill="hold" grpId="1" nodeType="clickEffect">
                                  <p:stCondLst>
                                    <p:cond delay="0"/>
                                  </p:stCondLst>
                                  <p:childTnLst>
                                    <p:animEffect transition="out" filter="checkerboard(across)">
                                      <p:cBhvr>
                                        <p:cTn id="38" dur="500"/>
                                        <p:tgtEl>
                                          <p:spTgt spid="20"/>
                                        </p:tgtEl>
                                      </p:cBhvr>
                                    </p:animEffect>
                                    <p:set>
                                      <p:cBhvr>
                                        <p:cTn id="39" dur="1" fill="hold">
                                          <p:stCondLst>
                                            <p:cond delay="499"/>
                                          </p:stCondLst>
                                        </p:cTn>
                                        <p:tgtEl>
                                          <p:spTgt spid="20"/>
                                        </p:tgtEl>
                                        <p:attrNameLst>
                                          <p:attrName>style.visibility</p:attrName>
                                        </p:attrNameLst>
                                      </p:cBhvr>
                                      <p:to>
                                        <p:strVal val="hidden"/>
                                      </p:to>
                                    </p:set>
                                  </p:childTnLst>
                                </p:cTn>
                              </p:par>
                              <p:par>
                                <p:cTn id="40" presetID="5" presetClass="exit" presetSubtype="10" fill="hold" grpId="1" nodeType="withEffect">
                                  <p:stCondLst>
                                    <p:cond delay="0"/>
                                  </p:stCondLst>
                                  <p:childTnLst>
                                    <p:animEffect transition="out" filter="checkerboard(across)">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par>
                                <p:cTn id="43" presetID="9" presetClass="exit" presetSubtype="0" fill="hold" nodeType="withEffect">
                                  <p:stCondLst>
                                    <p:cond delay="0"/>
                                  </p:stCondLst>
                                  <p:childTnLst>
                                    <p:animEffect transition="out" filter="dissolve">
                                      <p:cBhvr>
                                        <p:cTn id="44" dur="500"/>
                                        <p:tgtEl>
                                          <p:spTgt spid="24"/>
                                        </p:tgtEl>
                                      </p:cBhvr>
                                    </p:animEffect>
                                    <p:set>
                                      <p:cBhvr>
                                        <p:cTn id="45" dur="1" fill="hold">
                                          <p:stCondLst>
                                            <p:cond delay="499"/>
                                          </p:stCondLst>
                                        </p:cTn>
                                        <p:tgtEl>
                                          <p:spTgt spid="24"/>
                                        </p:tgtEl>
                                        <p:attrNameLst>
                                          <p:attrName>style.visibility</p:attrName>
                                        </p:attrNameLst>
                                      </p:cBhvr>
                                      <p:to>
                                        <p:strVal val="hidden"/>
                                      </p:to>
                                    </p:set>
                                  </p:childTnLst>
                                </p:cTn>
                              </p:par>
                              <p:par>
                                <p:cTn id="46" presetID="9" presetClass="exit" presetSubtype="0" fill="hold" nodeType="withEffect">
                                  <p:stCondLst>
                                    <p:cond delay="0"/>
                                  </p:stCondLst>
                                  <p:childTnLst>
                                    <p:animEffect transition="out" filter="dissolve">
                                      <p:cBhvr>
                                        <p:cTn id="47" dur="500"/>
                                        <p:tgtEl>
                                          <p:spTgt spid="29"/>
                                        </p:tgtEl>
                                      </p:cBhvr>
                                    </p:animEffect>
                                    <p:set>
                                      <p:cBhvr>
                                        <p:cTn id="48" dur="1" fill="hold">
                                          <p:stCondLst>
                                            <p:cond delay="499"/>
                                          </p:stCondLst>
                                        </p:cTn>
                                        <p:tgtEl>
                                          <p:spTgt spid="29"/>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dissolve">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dissolve">
                                      <p:cBhvr>
                                        <p:cTn id="58" dur="500"/>
                                        <p:tgtEl>
                                          <p:spTgt spid="28"/>
                                        </p:tgtEl>
                                      </p:cBhvr>
                                    </p:animEffect>
                                  </p:childTnLst>
                                </p:cTn>
                              </p:par>
                              <p:par>
                                <p:cTn id="59" presetID="9" presetClass="entr" presetSubtype="0" fill="hold"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dissolve">
                                      <p:cBhvr>
                                        <p:cTn id="61" dur="500"/>
                                        <p:tgtEl>
                                          <p:spTgt spid="32"/>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dissolve">
                                      <p:cBhvr>
                                        <p:cTn id="66" dur="500"/>
                                        <p:tgtEl>
                                          <p:spTgt spid="12"/>
                                        </p:tgtEl>
                                      </p:cBhvr>
                                    </p:animEffect>
                                  </p:childTnLst>
                                </p:cTn>
                              </p:par>
                              <p:par>
                                <p:cTn id="67" presetID="9" presetClass="exit" presetSubtype="0" fill="hold" nodeType="withEffect">
                                  <p:stCondLst>
                                    <p:cond delay="0"/>
                                  </p:stCondLst>
                                  <p:childTnLst>
                                    <p:animEffect transition="out" filter="dissolve">
                                      <p:cBhvr>
                                        <p:cTn id="68" dur="500"/>
                                        <p:tgtEl>
                                          <p:spTgt spid="28"/>
                                        </p:tgtEl>
                                      </p:cBhvr>
                                    </p:animEffect>
                                    <p:set>
                                      <p:cBhvr>
                                        <p:cTn id="69" dur="1" fill="hold">
                                          <p:stCondLst>
                                            <p:cond delay="499"/>
                                          </p:stCondLst>
                                        </p:cTn>
                                        <p:tgtEl>
                                          <p:spTgt spid="28"/>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dissolve">
                                      <p:cBhvr>
                                        <p:cTn id="74" dur="500"/>
                                        <p:tgtEl>
                                          <p:spTgt spid="13"/>
                                        </p:tgtEl>
                                      </p:cBhvr>
                                    </p:animEffect>
                                  </p:childTnLst>
                                </p:cTn>
                              </p:par>
                            </p:childTnLst>
                          </p:cTn>
                        </p:par>
                      </p:childTnLst>
                    </p:cTn>
                  </p:par>
                  <p:par>
                    <p:cTn id="75" fill="hold">
                      <p:stCondLst>
                        <p:cond delay="indefinite"/>
                      </p:stCondLst>
                      <p:childTnLst>
                        <p:par>
                          <p:cTn id="76" fill="hold">
                            <p:stCondLst>
                              <p:cond delay="0"/>
                            </p:stCondLst>
                            <p:childTnLst>
                              <p:par>
                                <p:cTn id="77" presetID="9" presetClass="entr" presetSubtype="0" fill="hold"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dissolve">
                                      <p:cBhvr>
                                        <p:cTn id="79" dur="500"/>
                                        <p:tgtEl>
                                          <p:spTgt spid="22"/>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grpId="0" nodeType="click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dissolve">
                                      <p:cBhvr>
                                        <p:cTn id="8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animBg="1"/>
      <p:bldP spid="19" grpId="0" animBg="1"/>
      <p:bldP spid="19" grpId="1" animBg="1"/>
      <p:bldP spid="20" grpId="0" animBg="1"/>
      <p:bldP spid="2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6" descr="O:\Mines Rescue\Southern\COMPETITIONS\INTERNATIONAL 2010\Photos\Professional Photos\IMG_9018.jpg"/>
          <p:cNvPicPr>
            <a:picLocks noChangeAspect="1" noChangeArrowheads="1"/>
          </p:cNvPicPr>
          <p:nvPr/>
        </p:nvPicPr>
        <p:blipFill>
          <a:blip r:embed="rId3"/>
          <a:srcRect/>
          <a:stretch>
            <a:fillRect/>
          </a:stretch>
        </p:blipFill>
        <p:spPr bwMode="auto">
          <a:xfrm>
            <a:off x="5429250" y="3500438"/>
            <a:ext cx="1714500" cy="1143000"/>
          </a:xfrm>
          <a:prstGeom prst="rect">
            <a:avLst/>
          </a:prstGeom>
          <a:noFill/>
          <a:ln w="9525">
            <a:noFill/>
            <a:miter lim="800000"/>
            <a:headEnd/>
            <a:tailEnd/>
          </a:ln>
        </p:spPr>
      </p:pic>
      <p:pic>
        <p:nvPicPr>
          <p:cNvPr id="35842" name="Picture 3"/>
          <p:cNvPicPr>
            <a:picLocks noChangeAspect="1" noChangeArrowheads="1"/>
          </p:cNvPicPr>
          <p:nvPr/>
        </p:nvPicPr>
        <p:blipFill>
          <a:blip r:embed="rId4"/>
          <a:srcRect/>
          <a:stretch>
            <a:fillRect/>
          </a:stretch>
        </p:blipFill>
        <p:spPr bwMode="auto">
          <a:xfrm>
            <a:off x="684213" y="71438"/>
            <a:ext cx="3328987" cy="6786562"/>
          </a:xfrm>
          <a:prstGeom prst="rect">
            <a:avLst/>
          </a:prstGeom>
          <a:noFill/>
          <a:ln w="9525">
            <a:noFill/>
            <a:miter lim="800000"/>
            <a:headEnd/>
            <a:tailEnd/>
          </a:ln>
        </p:spPr>
      </p:pic>
      <p:sp>
        <p:nvSpPr>
          <p:cNvPr id="8" name="Left Arrow 7"/>
          <p:cNvSpPr/>
          <p:nvPr/>
        </p:nvSpPr>
        <p:spPr>
          <a:xfrm>
            <a:off x="3360738" y="5786438"/>
            <a:ext cx="854075" cy="285750"/>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1" name="Straight Arrow Connector 10"/>
          <p:cNvCxnSpPr/>
          <p:nvPr/>
        </p:nvCxnSpPr>
        <p:spPr>
          <a:xfrm rot="5400000" flipH="1" flipV="1">
            <a:off x="2146300" y="4071938"/>
            <a:ext cx="2428875" cy="0"/>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rot="10800000">
            <a:off x="969963" y="3000375"/>
            <a:ext cx="2135187" cy="1588"/>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3" name="Straight Arrow Connector 12"/>
          <p:cNvCxnSpPr/>
          <p:nvPr/>
        </p:nvCxnSpPr>
        <p:spPr>
          <a:xfrm rot="5400000">
            <a:off x="-743743" y="4714081"/>
            <a:ext cx="3429000" cy="1587"/>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a:off x="1141413" y="5429250"/>
            <a:ext cx="1792287" cy="1588"/>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cxnSp>
        <p:nvCxnSpPr>
          <p:cNvPr id="18" name="Straight Arrow Connector 17"/>
          <p:cNvCxnSpPr/>
          <p:nvPr/>
        </p:nvCxnSpPr>
        <p:spPr>
          <a:xfrm rot="5400000" flipH="1" flipV="1">
            <a:off x="3118644" y="5596732"/>
            <a:ext cx="490537" cy="12700"/>
          </a:xfrm>
          <a:prstGeom prst="straightConnector1">
            <a:avLst/>
          </a:prstGeom>
          <a:ln w="38100">
            <a:tailEnd type="arrow"/>
          </a:ln>
        </p:spPr>
        <p:style>
          <a:lnRef idx="2">
            <a:schemeClr val="dk1"/>
          </a:lnRef>
          <a:fillRef idx="0">
            <a:schemeClr val="dk1"/>
          </a:fillRef>
          <a:effectRef idx="1">
            <a:schemeClr val="dk1"/>
          </a:effectRef>
          <a:fontRef idx="minor">
            <a:schemeClr val="tx1"/>
          </a:fontRef>
        </p:style>
      </p:cxnSp>
      <p:sp>
        <p:nvSpPr>
          <p:cNvPr id="26" name="Explosion 1 25"/>
          <p:cNvSpPr/>
          <p:nvPr/>
        </p:nvSpPr>
        <p:spPr>
          <a:xfrm>
            <a:off x="2428875" y="4572000"/>
            <a:ext cx="928688" cy="714375"/>
          </a:xfrm>
          <a:prstGeom prst="irregularSeal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Oval 20"/>
          <p:cNvSpPr/>
          <p:nvPr/>
        </p:nvSpPr>
        <p:spPr>
          <a:xfrm>
            <a:off x="3071813" y="4929188"/>
            <a:ext cx="357187" cy="3571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n w="76200">
                <a:solidFill>
                  <a:schemeClr val="tx1"/>
                </a:solidFill>
              </a:ln>
            </a:endParaRPr>
          </a:p>
        </p:txBody>
      </p:sp>
      <p:pic>
        <p:nvPicPr>
          <p:cNvPr id="35851" name="Picture 4" descr="C:\Users\steve.tonegato.CSPL.000\Desktop\IMRC REPORT PRESENTATION\VR photos\1758-1244-058.JPG"/>
          <p:cNvPicPr>
            <a:picLocks noChangeAspect="1" noChangeArrowheads="1"/>
          </p:cNvPicPr>
          <p:nvPr/>
        </p:nvPicPr>
        <p:blipFill>
          <a:blip r:embed="rId5"/>
          <a:srcRect/>
          <a:stretch>
            <a:fillRect/>
          </a:stretch>
        </p:blipFill>
        <p:spPr bwMode="auto">
          <a:xfrm>
            <a:off x="4000500" y="1857375"/>
            <a:ext cx="4908550" cy="3286125"/>
          </a:xfrm>
          <a:prstGeom prst="rect">
            <a:avLst/>
          </a:prstGeom>
          <a:noFill/>
          <a:ln w="9525">
            <a:noFill/>
            <a:miter lim="800000"/>
            <a:headEnd/>
            <a:tailEnd/>
          </a:ln>
        </p:spPr>
      </p:pic>
      <p:pic>
        <p:nvPicPr>
          <p:cNvPr id="35852" name="Picture 8" descr="E:\Photos\station general\IMG_9021.jpg"/>
          <p:cNvPicPr>
            <a:picLocks noChangeAspect="1" noChangeArrowheads="1"/>
          </p:cNvPicPr>
          <p:nvPr/>
        </p:nvPicPr>
        <p:blipFill>
          <a:blip r:embed="rId6"/>
          <a:srcRect/>
          <a:stretch>
            <a:fillRect/>
          </a:stretch>
        </p:blipFill>
        <p:spPr bwMode="auto">
          <a:xfrm>
            <a:off x="5429250" y="3500438"/>
            <a:ext cx="1670050" cy="1143000"/>
          </a:xfrm>
          <a:prstGeom prst="rect">
            <a:avLst/>
          </a:prstGeom>
          <a:noFill/>
          <a:ln w="9525">
            <a:noFill/>
            <a:miter lim="800000"/>
            <a:headEnd/>
            <a:tailEnd/>
          </a:ln>
        </p:spPr>
      </p:pic>
      <p:pic>
        <p:nvPicPr>
          <p:cNvPr id="35853" name="Picture 2" descr="http://www.realbollywood.com/news/up_images/mobile-phone3945.gif"/>
          <p:cNvPicPr>
            <a:picLocks noChangeAspect="1" noChangeArrowheads="1"/>
          </p:cNvPicPr>
          <p:nvPr/>
        </p:nvPicPr>
        <p:blipFill>
          <a:blip r:embed="rId7"/>
          <a:srcRect/>
          <a:stretch>
            <a:fillRect/>
          </a:stretch>
        </p:blipFill>
        <p:spPr bwMode="auto">
          <a:xfrm>
            <a:off x="7643813" y="2143125"/>
            <a:ext cx="1071562" cy="1071563"/>
          </a:xfrm>
          <a:prstGeom prst="rect">
            <a:avLst/>
          </a:prstGeom>
          <a:noFill/>
          <a:ln w="9525">
            <a:noFill/>
            <a:miter lim="800000"/>
            <a:headEnd/>
            <a:tailEnd/>
          </a:ln>
        </p:spPr>
      </p:pic>
      <p:pic>
        <p:nvPicPr>
          <p:cNvPr id="35854" name="Picture 3" descr="C:\Users\steve.tonegato.CSPL.000\Desktop\IMRC REPORT PRESENTATION\ipod GAS reading.png"/>
          <p:cNvPicPr>
            <a:picLocks noChangeAspect="1" noChangeArrowheads="1"/>
          </p:cNvPicPr>
          <p:nvPr/>
        </p:nvPicPr>
        <p:blipFill>
          <a:blip r:embed="rId8"/>
          <a:srcRect/>
          <a:stretch>
            <a:fillRect/>
          </a:stretch>
        </p:blipFill>
        <p:spPr bwMode="auto">
          <a:xfrm>
            <a:off x="4357688" y="2214563"/>
            <a:ext cx="571500" cy="993775"/>
          </a:xfrm>
          <a:prstGeom prst="rect">
            <a:avLst/>
          </a:prstGeom>
          <a:noFill/>
          <a:ln w="9525">
            <a:noFill/>
            <a:miter lim="800000"/>
            <a:headEnd/>
            <a:tailEnd/>
          </a:ln>
        </p:spPr>
      </p:pic>
      <p:sp>
        <p:nvSpPr>
          <p:cNvPr id="19" name="Text Placeholder 1"/>
          <p:cNvSpPr>
            <a:spLocks noGrp="1"/>
          </p:cNvSpPr>
          <p:nvPr>
            <p:ph type="body" sz="quarter" idx="10"/>
          </p:nvPr>
        </p:nvSpPr>
        <p:spPr>
          <a:xfrm>
            <a:off x="4857750" y="214313"/>
            <a:ext cx="3500438" cy="1214437"/>
          </a:xfrm>
        </p:spPr>
        <p:txBody>
          <a:bodyPr vert="horz" wrap="square" lIns="91440" tIns="45720" rIns="91440" bIns="45720" numCol="1" anchor="t" anchorCtr="0" compatLnSpc="1">
            <a:prstTxWarp prst="textNoShape">
              <a:avLst/>
            </a:prstTxWarp>
          </a:bodyPr>
          <a:lstStyle/>
          <a:p>
            <a:pPr algn="ctr" fontAlgn="base">
              <a:lnSpc>
                <a:spcPct val="80000"/>
              </a:lnSpc>
              <a:spcAft>
                <a:spcPct val="0"/>
              </a:spcAft>
            </a:pPr>
            <a:endParaRPr lang="en-US" altLang="zh-CN" sz="2800" smtClean="0">
              <a:effectLst>
                <a:outerShdw blurRad="38100" dist="38100" dir="2700000" algn="tl">
                  <a:srgbClr val="C0C0C0"/>
                </a:outerShdw>
              </a:effectLst>
              <a:latin typeface="Arial" charset="0"/>
              <a:cs typeface="Arial" charset="0"/>
            </a:endParaRPr>
          </a:p>
          <a:p>
            <a:pPr algn="ctr" fontAlgn="base">
              <a:lnSpc>
                <a:spcPct val="80000"/>
              </a:lnSpc>
              <a:spcAft>
                <a:spcPct val="0"/>
              </a:spcAft>
            </a:pPr>
            <a:r>
              <a:rPr lang="zh-CN" altLang="en-US" sz="2800" smtClean="0">
                <a:effectLst>
                  <a:outerShdw blurRad="38100" dist="38100" dir="2700000" algn="tl">
                    <a:srgbClr val="C0C0C0"/>
                  </a:outerShdw>
                </a:effectLst>
                <a:latin typeface="Arial" charset="0"/>
                <a:cs typeface="Arial" charset="0"/>
              </a:rPr>
              <a:t>虚拟现实</a:t>
            </a:r>
          </a:p>
          <a:p>
            <a:pPr algn="ctr" fontAlgn="base">
              <a:lnSpc>
                <a:spcPct val="80000"/>
              </a:lnSpc>
              <a:spcAft>
                <a:spcPct val="0"/>
              </a:spcAft>
            </a:pPr>
            <a:r>
              <a:rPr lang="en-US" altLang="zh-CN" sz="2800" smtClean="0">
                <a:effectLst>
                  <a:outerShdw blurRad="38100" dist="38100" dir="2700000" algn="tl">
                    <a:srgbClr val="C0C0C0"/>
                  </a:outerShdw>
                </a:effectLst>
                <a:latin typeface="Arial" charset="0"/>
                <a:cs typeface="Arial" charset="0"/>
              </a:rPr>
              <a:t>360</a:t>
            </a:r>
            <a:r>
              <a:rPr lang="zh-CN" altLang="en-US" sz="2800" smtClean="0">
                <a:effectLst>
                  <a:outerShdw blurRad="38100" dist="38100" dir="2700000" algn="tl">
                    <a:srgbClr val="C0C0C0"/>
                  </a:outerShdw>
                </a:effectLst>
                <a:latin typeface="Arial" charset="0"/>
                <a:cs typeface="Arial" charset="0"/>
              </a:rPr>
              <a:t>度影院</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Picture 2" descr="C:\Users\steve.tonegato.CSPL.000\Desktop\IMRC REPORT PRESENTATION\supporters banner.jpg"/>
          <p:cNvPicPr>
            <a:picLocks noChangeAspect="1" noChangeArrowheads="1"/>
          </p:cNvPicPr>
          <p:nvPr/>
        </p:nvPicPr>
        <p:blipFill>
          <a:blip r:embed="rId2"/>
          <a:srcRect/>
          <a:stretch>
            <a:fillRect/>
          </a:stretch>
        </p:blipFill>
        <p:spPr bwMode="auto">
          <a:xfrm>
            <a:off x="642938" y="142875"/>
            <a:ext cx="2643187" cy="6773863"/>
          </a:xfrm>
          <a:prstGeom prst="rect">
            <a:avLst/>
          </a:prstGeom>
          <a:noFill/>
          <a:ln w="9525">
            <a:noFill/>
            <a:miter lim="800000"/>
            <a:headEnd/>
            <a:tailEnd/>
          </a:ln>
        </p:spPr>
      </p:pic>
      <p:pic>
        <p:nvPicPr>
          <p:cNvPr id="6146" name="Picture 4" descr="cutout"/>
          <p:cNvPicPr>
            <a:picLocks noChangeAspect="1" noChangeArrowheads="1"/>
          </p:cNvPicPr>
          <p:nvPr/>
        </p:nvPicPr>
        <p:blipFill>
          <a:blip r:embed="rId3">
            <a:lum contrast="18000"/>
          </a:blip>
          <a:srcRect/>
          <a:stretch>
            <a:fillRect/>
          </a:stretch>
        </p:blipFill>
        <p:spPr bwMode="auto">
          <a:xfrm>
            <a:off x="1285875" y="6072188"/>
            <a:ext cx="1246188" cy="661987"/>
          </a:xfrm>
          <a:prstGeom prst="rect">
            <a:avLst/>
          </a:prstGeom>
          <a:noFill/>
          <a:ln w="9525">
            <a:noFill/>
            <a:miter lim="800000"/>
            <a:headEnd/>
            <a:tailEnd/>
          </a:ln>
        </p:spPr>
      </p:pic>
      <p:sp>
        <p:nvSpPr>
          <p:cNvPr id="6147" name="TextBox 5"/>
          <p:cNvSpPr txBox="1">
            <a:spLocks noChangeArrowheads="1"/>
          </p:cNvSpPr>
          <p:nvPr/>
        </p:nvSpPr>
        <p:spPr bwMode="auto">
          <a:xfrm>
            <a:off x="5429250" y="214313"/>
            <a:ext cx="898525" cy="946150"/>
          </a:xfrm>
          <a:prstGeom prst="rect">
            <a:avLst/>
          </a:prstGeom>
          <a:noFill/>
          <a:ln w="9525">
            <a:noFill/>
            <a:miter lim="800000"/>
            <a:headEnd/>
            <a:tailEnd/>
          </a:ln>
        </p:spPr>
        <p:txBody>
          <a:bodyPr wrap="none">
            <a:spAutoFit/>
          </a:bodyPr>
          <a:lstStyle/>
          <a:p>
            <a:r>
              <a:rPr lang="zh-CN" altLang="en-AU" sz="2800" b="1"/>
              <a:t>历史</a:t>
            </a:r>
          </a:p>
          <a:p>
            <a:endParaRPr lang="en-US" altLang="zh-CN" sz="2800"/>
          </a:p>
        </p:txBody>
      </p:sp>
      <p:sp>
        <p:nvSpPr>
          <p:cNvPr id="6148" name="Rectangle 6"/>
          <p:cNvSpPr>
            <a:spLocks noChangeArrowheads="1"/>
          </p:cNvSpPr>
          <p:nvPr/>
        </p:nvSpPr>
        <p:spPr bwMode="auto">
          <a:xfrm>
            <a:off x="4429125" y="1214438"/>
            <a:ext cx="4143375" cy="3514725"/>
          </a:xfrm>
          <a:prstGeom prst="rect">
            <a:avLst/>
          </a:prstGeom>
          <a:noFill/>
          <a:ln w="9525">
            <a:noFill/>
            <a:miter lim="800000"/>
            <a:headEnd/>
            <a:tailEnd/>
          </a:ln>
        </p:spPr>
        <p:txBody>
          <a:bodyPr>
            <a:spAutoFit/>
          </a:bodyPr>
          <a:lstStyle/>
          <a:p>
            <a:pPr marL="342900" indent="-342900" eaLnBrk="0" hangingPunct="0">
              <a:lnSpc>
                <a:spcPct val="200000"/>
              </a:lnSpc>
            </a:pPr>
            <a:r>
              <a:rPr lang="en-AU" altLang="zh-CN" sz="1600" b="1">
                <a:latin typeface="Verdana" pitchFamily="34" charset="0"/>
                <a:ea typeface="Calibri" pitchFamily="34" charset="0"/>
                <a:cs typeface="Arial" charset="0"/>
              </a:rPr>
              <a:t>1999   </a:t>
            </a:r>
            <a:r>
              <a:rPr lang="zh-CN" altLang="en-AU" sz="1600">
                <a:latin typeface="Verdana" pitchFamily="34" charset="0"/>
                <a:ea typeface="Calibri" pitchFamily="34" charset="0"/>
                <a:cs typeface="Arial" charset="0"/>
              </a:rPr>
              <a:t>路易斯维尔</a:t>
            </a:r>
            <a:r>
              <a:rPr lang="en-AU" altLang="zh-CN" sz="1600">
                <a:latin typeface="Verdana" pitchFamily="34" charset="0"/>
                <a:ea typeface="Calibri" pitchFamily="34" charset="0"/>
                <a:cs typeface="Arial" charset="0"/>
              </a:rPr>
              <a:t>, </a:t>
            </a:r>
            <a:r>
              <a:rPr lang="zh-CN" altLang="en-AU" sz="1600">
                <a:latin typeface="Verdana" pitchFamily="34" charset="0"/>
                <a:ea typeface="Calibri" pitchFamily="34" charset="0"/>
                <a:cs typeface="Arial" charset="0"/>
              </a:rPr>
              <a:t>肯塔基州</a:t>
            </a:r>
            <a:r>
              <a:rPr lang="en-AU" altLang="zh-CN" sz="1600">
                <a:latin typeface="Verdana" pitchFamily="34" charset="0"/>
                <a:ea typeface="Calibri" pitchFamily="34" charset="0"/>
                <a:cs typeface="Arial" charset="0"/>
              </a:rPr>
              <a:t>, </a:t>
            </a:r>
            <a:r>
              <a:rPr lang="zh-CN" altLang="en-AU" sz="1600">
                <a:latin typeface="Verdana" pitchFamily="34" charset="0"/>
                <a:ea typeface="Calibri" pitchFamily="34" charset="0"/>
                <a:cs typeface="Arial" charset="0"/>
              </a:rPr>
              <a:t>美国</a:t>
            </a:r>
          </a:p>
          <a:p>
            <a:pPr marL="342900" indent="-342900" eaLnBrk="0" hangingPunct="0">
              <a:lnSpc>
                <a:spcPct val="200000"/>
              </a:lnSpc>
            </a:pPr>
            <a:r>
              <a:rPr lang="en-AU" altLang="zh-CN" sz="1600" b="1">
                <a:latin typeface="Verdana" pitchFamily="34" charset="0"/>
                <a:ea typeface="Calibri" pitchFamily="34" charset="0"/>
                <a:cs typeface="Arial" charset="0"/>
              </a:rPr>
              <a:t>2000  </a:t>
            </a:r>
            <a:r>
              <a:rPr lang="en-AU" altLang="zh-CN" sz="1600">
                <a:latin typeface="Verdana" pitchFamily="34" charset="0"/>
                <a:ea typeface="Calibri" pitchFamily="34" charset="0"/>
                <a:cs typeface="Arial" charset="0"/>
              </a:rPr>
              <a:t> </a:t>
            </a:r>
            <a:r>
              <a:rPr lang="zh-CN" altLang="en-AU" sz="1600">
                <a:latin typeface="Verdana" pitchFamily="34" charset="0"/>
                <a:ea typeface="Calibri" pitchFamily="34" charset="0"/>
                <a:cs typeface="Arial" charset="0"/>
              </a:rPr>
              <a:t>拉斯维加斯</a:t>
            </a:r>
            <a:r>
              <a:rPr lang="en-AU" altLang="zh-CN" sz="1600">
                <a:latin typeface="Verdana" pitchFamily="34" charset="0"/>
                <a:ea typeface="Calibri" pitchFamily="34" charset="0"/>
                <a:cs typeface="Arial" charset="0"/>
              </a:rPr>
              <a:t>, </a:t>
            </a:r>
            <a:r>
              <a:rPr lang="zh-CN" altLang="en-AU" sz="1600">
                <a:latin typeface="Verdana" pitchFamily="34" charset="0"/>
                <a:ea typeface="Calibri" pitchFamily="34" charset="0"/>
                <a:cs typeface="Arial" charset="0"/>
              </a:rPr>
              <a:t>内华达州</a:t>
            </a:r>
            <a:r>
              <a:rPr lang="en-AU" altLang="zh-CN" sz="1600">
                <a:latin typeface="Verdana" pitchFamily="34" charset="0"/>
                <a:ea typeface="Calibri" pitchFamily="34" charset="0"/>
                <a:cs typeface="Arial" charset="0"/>
              </a:rPr>
              <a:t>,</a:t>
            </a:r>
            <a:r>
              <a:rPr lang="zh-CN" altLang="en-AU" sz="1600">
                <a:latin typeface="Verdana" pitchFamily="34" charset="0"/>
                <a:ea typeface="Calibri" pitchFamily="34" charset="0"/>
                <a:cs typeface="Arial" charset="0"/>
              </a:rPr>
              <a:t>美国</a:t>
            </a:r>
          </a:p>
          <a:p>
            <a:pPr marL="342900" indent="-342900" eaLnBrk="0" hangingPunct="0">
              <a:lnSpc>
                <a:spcPct val="200000"/>
              </a:lnSpc>
            </a:pPr>
            <a:r>
              <a:rPr lang="en-AU" altLang="zh-CN" sz="1600" b="1">
                <a:latin typeface="Verdana" pitchFamily="34" charset="0"/>
                <a:ea typeface="Calibri" pitchFamily="34" charset="0"/>
                <a:cs typeface="Arial" charset="0"/>
              </a:rPr>
              <a:t>2</a:t>
            </a:r>
            <a:r>
              <a:rPr lang="pl-PL" altLang="zh-CN" sz="1600" b="1">
                <a:latin typeface="Verdana" pitchFamily="34" charset="0"/>
                <a:ea typeface="Calibri" pitchFamily="34" charset="0"/>
                <a:cs typeface="Arial" charset="0"/>
              </a:rPr>
              <a:t>002</a:t>
            </a:r>
            <a:r>
              <a:rPr lang="pl-PL" altLang="zh-CN" sz="1600">
                <a:latin typeface="Verdana" pitchFamily="34" charset="0"/>
                <a:ea typeface="Calibri" pitchFamily="34" charset="0"/>
                <a:cs typeface="Arial" charset="0"/>
              </a:rPr>
              <a:t> </a:t>
            </a:r>
            <a:r>
              <a:rPr lang="en-AU" altLang="zh-CN" sz="1600">
                <a:latin typeface="Verdana" pitchFamily="34" charset="0"/>
                <a:ea typeface="Calibri" pitchFamily="34" charset="0"/>
                <a:cs typeface="Arial" charset="0"/>
              </a:rPr>
              <a:t>  </a:t>
            </a:r>
            <a:r>
              <a:rPr lang="zh-CN" altLang="en-US" sz="1600">
                <a:latin typeface="Verdana" pitchFamily="34" charset="0"/>
                <a:ea typeface="Calibri" pitchFamily="34" charset="0"/>
                <a:cs typeface="Arial" charset="0"/>
              </a:rPr>
              <a:t>里诺</a:t>
            </a:r>
            <a:r>
              <a:rPr lang="pl-PL" altLang="zh-CN" sz="1600">
                <a:latin typeface="Verdana" pitchFamily="34" charset="0"/>
                <a:ea typeface="Calibri" pitchFamily="34" charset="0"/>
                <a:cs typeface="Arial" charset="0"/>
              </a:rPr>
              <a:t>, </a:t>
            </a:r>
            <a:r>
              <a:rPr lang="zh-CN" altLang="en-US" sz="1600">
                <a:latin typeface="Verdana" pitchFamily="34" charset="0"/>
                <a:ea typeface="Calibri" pitchFamily="34" charset="0"/>
                <a:cs typeface="Arial" charset="0"/>
              </a:rPr>
              <a:t>内华达州</a:t>
            </a:r>
            <a:r>
              <a:rPr lang="en-US" altLang="zh-CN" sz="1600">
                <a:latin typeface="Verdana" pitchFamily="34" charset="0"/>
                <a:ea typeface="Calibri" pitchFamily="34" charset="0"/>
                <a:cs typeface="Arial" charset="0"/>
              </a:rPr>
              <a:t>,</a:t>
            </a:r>
            <a:r>
              <a:rPr lang="pl-PL" altLang="zh-CN" sz="1600">
                <a:latin typeface="Verdana" pitchFamily="34" charset="0"/>
                <a:ea typeface="Calibri" pitchFamily="34" charset="0"/>
                <a:cs typeface="Arial" charset="0"/>
              </a:rPr>
              <a:t> </a:t>
            </a:r>
            <a:r>
              <a:rPr lang="zh-CN" altLang="en-US" sz="1600">
                <a:latin typeface="Verdana" pitchFamily="34" charset="0"/>
                <a:ea typeface="Calibri" pitchFamily="34" charset="0"/>
                <a:cs typeface="Arial" charset="0"/>
              </a:rPr>
              <a:t>美国</a:t>
            </a:r>
            <a:endParaRPr lang="zh-CN" altLang="en-AU" sz="1600">
              <a:latin typeface="Verdana" pitchFamily="34" charset="0"/>
              <a:ea typeface="Calibri" pitchFamily="34" charset="0"/>
              <a:cs typeface="Arial" charset="0"/>
            </a:endParaRPr>
          </a:p>
          <a:p>
            <a:pPr marL="342900" indent="-342900" eaLnBrk="0" hangingPunct="0">
              <a:lnSpc>
                <a:spcPct val="200000"/>
              </a:lnSpc>
            </a:pPr>
            <a:r>
              <a:rPr lang="en-AU" altLang="zh-CN" sz="1600" b="1">
                <a:latin typeface="Verdana" pitchFamily="34" charset="0"/>
                <a:ea typeface="Calibri" pitchFamily="34" charset="0"/>
                <a:cs typeface="Arial" charset="0"/>
              </a:rPr>
              <a:t>2004</a:t>
            </a:r>
            <a:r>
              <a:rPr lang="en-AU" altLang="zh-CN" sz="1600">
                <a:latin typeface="Verdana" pitchFamily="34" charset="0"/>
                <a:ea typeface="Calibri" pitchFamily="34" charset="0"/>
                <a:cs typeface="Arial" charset="0"/>
              </a:rPr>
              <a:t>   Głogów, </a:t>
            </a:r>
            <a:r>
              <a:rPr lang="zh-CN" altLang="en-AU" sz="1600">
                <a:latin typeface="Verdana" pitchFamily="34" charset="0"/>
                <a:ea typeface="Calibri" pitchFamily="34" charset="0"/>
                <a:cs typeface="Arial" charset="0"/>
              </a:rPr>
              <a:t>波兰</a:t>
            </a:r>
          </a:p>
          <a:p>
            <a:pPr marL="342900" indent="-342900" eaLnBrk="0" hangingPunct="0">
              <a:lnSpc>
                <a:spcPct val="200000"/>
              </a:lnSpc>
            </a:pPr>
            <a:r>
              <a:rPr lang="en-AU" altLang="zh-CN" sz="1600" b="1">
                <a:latin typeface="Verdana" pitchFamily="34" charset="0"/>
                <a:ea typeface="Calibri" pitchFamily="34" charset="0"/>
                <a:cs typeface="Arial" charset="0"/>
              </a:rPr>
              <a:t>2006</a:t>
            </a:r>
            <a:r>
              <a:rPr lang="en-AU" altLang="zh-CN" sz="1600">
                <a:latin typeface="Verdana" pitchFamily="34" charset="0"/>
                <a:ea typeface="Calibri" pitchFamily="34" charset="0"/>
                <a:cs typeface="Arial" charset="0"/>
              </a:rPr>
              <a:t>   </a:t>
            </a:r>
            <a:r>
              <a:rPr lang="zh-CN" altLang="en-AU" sz="1600">
                <a:latin typeface="Verdana" pitchFamily="34" charset="0"/>
                <a:ea typeface="Calibri" pitchFamily="34" charset="0"/>
                <a:cs typeface="Arial" charset="0"/>
              </a:rPr>
              <a:t>平顶山</a:t>
            </a:r>
            <a:r>
              <a:rPr lang="en-AU" altLang="zh-CN" sz="1600">
                <a:latin typeface="Verdana" pitchFamily="34" charset="0"/>
                <a:ea typeface="Calibri" pitchFamily="34" charset="0"/>
                <a:cs typeface="Arial" charset="0"/>
              </a:rPr>
              <a:t>, </a:t>
            </a:r>
            <a:r>
              <a:rPr lang="zh-CN" altLang="en-AU" sz="1600">
                <a:latin typeface="Verdana" pitchFamily="34" charset="0"/>
                <a:ea typeface="Calibri" pitchFamily="34" charset="0"/>
                <a:cs typeface="Arial" charset="0"/>
              </a:rPr>
              <a:t>中国</a:t>
            </a:r>
            <a:endParaRPr lang="zh-CN" altLang="en-AU" sz="1600" b="1">
              <a:latin typeface="Verdana" pitchFamily="34" charset="0"/>
              <a:ea typeface="Calibri" pitchFamily="34" charset="0"/>
              <a:cs typeface="Arial" charset="0"/>
            </a:endParaRPr>
          </a:p>
          <a:p>
            <a:pPr marL="342900" indent="-342900" eaLnBrk="0" hangingPunct="0">
              <a:lnSpc>
                <a:spcPct val="200000"/>
              </a:lnSpc>
            </a:pPr>
            <a:r>
              <a:rPr lang="en-US" altLang="zh-CN" sz="1600" b="1">
                <a:latin typeface="Verdana" pitchFamily="34" charset="0"/>
                <a:ea typeface="Calibri" pitchFamily="34" charset="0"/>
                <a:cs typeface="Arial" charset="0"/>
              </a:rPr>
              <a:t>2008</a:t>
            </a:r>
            <a:r>
              <a:rPr lang="en-US" altLang="zh-CN" sz="1600">
                <a:latin typeface="Verdana" pitchFamily="34" charset="0"/>
                <a:ea typeface="Calibri" pitchFamily="34" charset="0"/>
                <a:cs typeface="Arial" charset="0"/>
              </a:rPr>
              <a:t>   </a:t>
            </a:r>
            <a:r>
              <a:rPr lang="zh-CN" altLang="en-US" sz="1600">
                <a:latin typeface="Verdana" pitchFamily="34" charset="0"/>
                <a:ea typeface="Calibri" pitchFamily="34" charset="0"/>
                <a:cs typeface="Arial" charset="0"/>
              </a:rPr>
              <a:t>里诺</a:t>
            </a:r>
            <a:r>
              <a:rPr lang="en-US" altLang="zh-CN" sz="1600">
                <a:latin typeface="Verdana" pitchFamily="34" charset="0"/>
                <a:ea typeface="Calibri" pitchFamily="34" charset="0"/>
                <a:cs typeface="Arial" charset="0"/>
              </a:rPr>
              <a:t>, </a:t>
            </a:r>
            <a:r>
              <a:rPr lang="zh-CN" altLang="en-US" sz="1600">
                <a:latin typeface="Verdana" pitchFamily="34" charset="0"/>
                <a:ea typeface="Calibri" pitchFamily="34" charset="0"/>
                <a:cs typeface="Arial" charset="0"/>
              </a:rPr>
              <a:t>内华达州</a:t>
            </a:r>
            <a:r>
              <a:rPr lang="en-US" altLang="zh-CN" sz="1600">
                <a:latin typeface="Verdana" pitchFamily="34" charset="0"/>
                <a:ea typeface="Calibri" pitchFamily="34" charset="0"/>
                <a:cs typeface="Arial" charset="0"/>
              </a:rPr>
              <a:t>, </a:t>
            </a:r>
            <a:r>
              <a:rPr lang="zh-CN" altLang="en-US" sz="1600">
                <a:latin typeface="Verdana" pitchFamily="34" charset="0"/>
                <a:ea typeface="Calibri" pitchFamily="34" charset="0"/>
                <a:cs typeface="Arial" charset="0"/>
              </a:rPr>
              <a:t>美国</a:t>
            </a:r>
            <a:endParaRPr lang="zh-CN" altLang="en-AU" sz="1600" b="1">
              <a:latin typeface="Verdana" pitchFamily="34" charset="0"/>
              <a:ea typeface="Calibri" pitchFamily="34" charset="0"/>
              <a:cs typeface="Arial" charset="0"/>
            </a:endParaRPr>
          </a:p>
          <a:p>
            <a:pPr marL="342900" indent="-342900" eaLnBrk="0" hangingPunct="0">
              <a:lnSpc>
                <a:spcPct val="200000"/>
              </a:lnSpc>
            </a:pPr>
            <a:r>
              <a:rPr lang="en-AU" altLang="zh-CN" sz="1600" b="1">
                <a:latin typeface="Verdana" pitchFamily="34" charset="0"/>
                <a:ea typeface="Calibri" pitchFamily="34" charset="0"/>
                <a:cs typeface="Arial" charset="0"/>
              </a:rPr>
              <a:t>2010   </a:t>
            </a:r>
            <a:r>
              <a:rPr lang="zh-CN" altLang="en-AU" sz="1600">
                <a:latin typeface="Verdana" pitchFamily="34" charset="0"/>
                <a:ea typeface="Calibri" pitchFamily="34" charset="0"/>
                <a:cs typeface="Arial" charset="0"/>
              </a:rPr>
              <a:t>卧龙岗</a:t>
            </a:r>
            <a:r>
              <a:rPr lang="en-AU" altLang="zh-CN" sz="1600">
                <a:latin typeface="Verdana" pitchFamily="34" charset="0"/>
                <a:ea typeface="Calibri" pitchFamily="34" charset="0"/>
                <a:cs typeface="Arial" charset="0"/>
              </a:rPr>
              <a:t>, </a:t>
            </a:r>
            <a:r>
              <a:rPr lang="zh-CN" altLang="en-AU" sz="1600">
                <a:latin typeface="Verdana" pitchFamily="34" charset="0"/>
                <a:ea typeface="Calibri" pitchFamily="34" charset="0"/>
                <a:cs typeface="Arial" charset="0"/>
              </a:rPr>
              <a:t>澳大利亚</a:t>
            </a:r>
            <a:endParaRPr lang="zh-CN" altLang="en-AU" sz="1600">
              <a:ea typeface="Calibri" pitchFamily="34" charset="0"/>
              <a:cs typeface="Arial" charset="0"/>
            </a:endParaRPr>
          </a:p>
        </p:txBody>
      </p:sp>
      <p:sp>
        <p:nvSpPr>
          <p:cNvPr id="6149" name="Rectangle 1"/>
          <p:cNvSpPr>
            <a:spLocks noChangeArrowheads="1"/>
          </p:cNvSpPr>
          <p:nvPr/>
        </p:nvSpPr>
        <p:spPr bwMode="auto">
          <a:xfrm>
            <a:off x="0" y="0"/>
            <a:ext cx="184150" cy="369888"/>
          </a:xfrm>
          <a:prstGeom prst="rect">
            <a:avLst/>
          </a:prstGeom>
          <a:noFill/>
          <a:ln w="9525">
            <a:noFill/>
            <a:miter lim="800000"/>
            <a:headEnd/>
            <a:tailEnd/>
          </a:ln>
        </p:spPr>
        <p:txBody>
          <a:bodyPr wrap="none" anchor="ctr">
            <a:spAutoFit/>
          </a:bodyPr>
          <a:lstStyle/>
          <a:p>
            <a:endParaRPr lang="en-US" altLang="zh-CN">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142875"/>
            <a:ext cx="7715250" cy="500063"/>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虚拟现实</a:t>
            </a:r>
            <a:r>
              <a:rPr altLang="zh-CN" smtClean="0">
                <a:effectLst>
                  <a:outerShdw blurRad="38100" dist="38100" dir="2700000" algn="tl">
                    <a:srgbClr val="C0C0C0"/>
                  </a:outerShdw>
                </a:effectLst>
                <a:latin typeface="Arial" charset="0"/>
                <a:cs typeface="Arial" charset="0"/>
              </a:rPr>
              <a:t>-</a:t>
            </a:r>
            <a:r>
              <a:rPr lang="zh-CN" altLang="en-AU" smtClean="0">
                <a:effectLst>
                  <a:outerShdw blurRad="38100" dist="38100" dir="2700000" algn="tl">
                    <a:srgbClr val="C0C0C0"/>
                  </a:outerShdw>
                </a:effectLst>
                <a:latin typeface="Arial" charset="0"/>
                <a:cs typeface="Arial" charset="0"/>
              </a:rPr>
              <a:t>最终成绩</a:t>
            </a:r>
            <a:endParaRPr lang="zh-CN" altLang="en-US" smtClean="0">
              <a:effectLst>
                <a:outerShdw blurRad="38100" dist="38100" dir="2700000" algn="tl">
                  <a:srgbClr val="C0C0C0"/>
                </a:outerShdw>
              </a:effectLst>
              <a:latin typeface="Arial" charset="0"/>
              <a:cs typeface="Arial" charset="0"/>
            </a:endParaRPr>
          </a:p>
        </p:txBody>
      </p:sp>
      <p:graphicFrame>
        <p:nvGraphicFramePr>
          <p:cNvPr id="5" name="Chart 4"/>
          <p:cNvGraphicFramePr/>
          <p:nvPr/>
        </p:nvGraphicFramePr>
        <p:xfrm>
          <a:off x="0" y="785794"/>
          <a:ext cx="9144000" cy="5072098"/>
        </p:xfrm>
        <a:graphic>
          <a:graphicData uri="http://schemas.openxmlformats.org/drawingml/2006/chart">
            <c:chart xmlns:c="http://schemas.openxmlformats.org/drawingml/2006/chart" xmlns:r="http://schemas.openxmlformats.org/officeDocument/2006/relationships" r:id="rId3"/>
          </a:graphicData>
        </a:graphic>
      </p:graphicFrame>
      <p:cxnSp>
        <p:nvCxnSpPr>
          <p:cNvPr id="4" name="Straight Connector 3"/>
          <p:cNvCxnSpPr/>
          <p:nvPr/>
        </p:nvCxnSpPr>
        <p:spPr>
          <a:xfrm rot="5400000" flipH="1" flipV="1">
            <a:off x="2036762" y="2963863"/>
            <a:ext cx="3643313" cy="1588"/>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rot="5400000" flipH="1" flipV="1">
            <a:off x="536575" y="2963863"/>
            <a:ext cx="3643313" cy="1587"/>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0" name="Straight Connector 9"/>
          <p:cNvCxnSpPr/>
          <p:nvPr/>
        </p:nvCxnSpPr>
        <p:spPr>
          <a:xfrm rot="5400000" flipH="1" flipV="1">
            <a:off x="5215731" y="2999582"/>
            <a:ext cx="3571875"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3" name="Straight Connector 12"/>
          <p:cNvCxnSpPr/>
          <p:nvPr/>
        </p:nvCxnSpPr>
        <p:spPr>
          <a:xfrm rot="5400000" flipH="1" flipV="1">
            <a:off x="5715794" y="2999582"/>
            <a:ext cx="3571875" cy="1587"/>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4" name="Straight Connector 13"/>
          <p:cNvCxnSpPr/>
          <p:nvPr/>
        </p:nvCxnSpPr>
        <p:spPr>
          <a:xfrm rot="5400000" flipH="1" flipV="1">
            <a:off x="1177132" y="3107531"/>
            <a:ext cx="3359150" cy="1587"/>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5" name="Straight Connector 14"/>
          <p:cNvCxnSpPr/>
          <p:nvPr/>
        </p:nvCxnSpPr>
        <p:spPr>
          <a:xfrm rot="5400000" flipH="1" flipV="1">
            <a:off x="-928687" y="3071813"/>
            <a:ext cx="3429000" cy="0"/>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corp.coalservices.com.au\data-user\Not Replicated\SYD\steve.tonegato\My Documents\International Mines Rescue Competion\COMPETITION EVENTS\Station\SOUTHERNMAIN.jpg"/>
          <p:cNvPicPr>
            <a:picLocks noChangeAspect="1" noChangeArrowheads="1"/>
          </p:cNvPicPr>
          <p:nvPr/>
        </p:nvPicPr>
        <p:blipFill>
          <a:blip r:embed="rId2"/>
          <a:srcRect/>
          <a:stretch>
            <a:fillRect/>
          </a:stretch>
        </p:blipFill>
        <p:spPr bwMode="auto">
          <a:xfrm>
            <a:off x="0" y="928688"/>
            <a:ext cx="8516938" cy="5929312"/>
          </a:xfrm>
          <a:prstGeom prst="rect">
            <a:avLst/>
          </a:prstGeom>
          <a:noFill/>
          <a:ln w="9525">
            <a:noFill/>
            <a:miter lim="800000"/>
            <a:headEnd/>
            <a:tailEnd/>
          </a:ln>
        </p:spPr>
      </p:pic>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救援站模拟井工巷道</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17" descr="E:\Photos\station general\IMG_9050.jpg"/>
          <p:cNvPicPr>
            <a:picLocks noChangeAspect="1" noChangeArrowheads="1"/>
          </p:cNvPicPr>
          <p:nvPr/>
        </p:nvPicPr>
        <p:blipFill>
          <a:blip r:embed="rId2"/>
          <a:srcRect/>
          <a:stretch>
            <a:fillRect/>
          </a:stretch>
        </p:blipFill>
        <p:spPr bwMode="auto">
          <a:xfrm>
            <a:off x="6572250" y="3381375"/>
            <a:ext cx="285750" cy="190500"/>
          </a:xfrm>
          <a:prstGeom prst="rect">
            <a:avLst/>
          </a:prstGeom>
          <a:noFill/>
          <a:ln w="9525">
            <a:noFill/>
            <a:miter lim="800000"/>
            <a:headEnd/>
            <a:tailEnd/>
          </a:ln>
        </p:spPr>
      </p:pic>
      <p:pic>
        <p:nvPicPr>
          <p:cNvPr id="40962" name="Picture 2" descr="\\corp.coalservices.com.au\data-user\Not Replicated\SYD\steve.tonegato\My Documents\International Mines Rescue Competion\COMPETITION EVENTS\Station\SOUTHERNMAIN.jpg"/>
          <p:cNvPicPr>
            <a:picLocks noChangeAspect="1" noChangeArrowheads="1"/>
          </p:cNvPicPr>
          <p:nvPr/>
        </p:nvPicPr>
        <p:blipFill>
          <a:blip r:embed="rId3"/>
          <a:srcRect/>
          <a:stretch>
            <a:fillRect/>
          </a:stretch>
        </p:blipFill>
        <p:spPr bwMode="auto">
          <a:xfrm>
            <a:off x="0" y="928688"/>
            <a:ext cx="8516938" cy="5929312"/>
          </a:xfrm>
          <a:prstGeom prst="rect">
            <a:avLst/>
          </a:prstGeom>
          <a:noFill/>
          <a:ln w="9525">
            <a:noFill/>
            <a:miter lim="800000"/>
            <a:headEnd/>
            <a:tailEnd/>
          </a:ln>
        </p:spPr>
      </p:pic>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救援站模拟井工巷道</a:t>
            </a:r>
          </a:p>
          <a:p>
            <a:pPr fontAlgn="base">
              <a:spcAft>
                <a:spcPct val="0"/>
              </a:spcAft>
            </a:pPr>
            <a:endParaRPr lang="en-US" altLang="zh-CN" smtClean="0">
              <a:effectLst>
                <a:outerShdw blurRad="38100" dist="38100" dir="2700000" algn="tl">
                  <a:srgbClr val="C0C0C0"/>
                </a:outerShdw>
              </a:effectLst>
              <a:latin typeface="Arial" charset="0"/>
              <a:cs typeface="Arial" charset="0"/>
            </a:endParaRPr>
          </a:p>
        </p:txBody>
      </p:sp>
      <p:pic>
        <p:nvPicPr>
          <p:cNvPr id="2051" name="Picture 3" descr="E:\Photos\Station ug\IMG_9701.jpg"/>
          <p:cNvPicPr>
            <a:picLocks noChangeAspect="1" noChangeArrowheads="1"/>
          </p:cNvPicPr>
          <p:nvPr/>
        </p:nvPicPr>
        <p:blipFill>
          <a:blip r:embed="rId4"/>
          <a:srcRect/>
          <a:stretch>
            <a:fillRect/>
          </a:stretch>
        </p:blipFill>
        <p:spPr bwMode="auto">
          <a:xfrm>
            <a:off x="0" y="908050"/>
            <a:ext cx="9144000" cy="59499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xit" presetSubtype="0" fill="hold" nodeType="clickEffect">
                                  <p:stCondLst>
                                    <p:cond delay="0"/>
                                  </p:stCondLst>
                                  <p:childTnLst>
                                    <p:animEffect transition="out" filter="dissolve">
                                      <p:cBhvr>
                                        <p:cTn id="10" dur="500"/>
                                        <p:tgtEl>
                                          <p:spTgt spid="2051"/>
                                        </p:tgtEl>
                                      </p:cBhvr>
                                    </p:animEffect>
                                    <p:set>
                                      <p:cBhvr>
                                        <p:cTn id="11" dur="1" fill="hold">
                                          <p:stCondLst>
                                            <p:cond delay="499"/>
                                          </p:stCondLst>
                                        </p:cTn>
                                        <p:tgtEl>
                                          <p:spTgt spid="20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endParaRPr altLang="zh-CN" smtClean="0">
              <a:effectLst>
                <a:outerShdw blurRad="38100" dist="38100" dir="2700000" algn="tl">
                  <a:srgbClr val="C0C0C0"/>
                </a:outerShdw>
              </a:effectLst>
              <a:latin typeface="Arial" charset="0"/>
              <a:cs typeface="Arial" charset="0"/>
            </a:endParaRPr>
          </a:p>
        </p:txBody>
      </p:sp>
      <p:sp>
        <p:nvSpPr>
          <p:cNvPr id="3" name="Text Placeholder 2"/>
          <p:cNvSpPr>
            <a:spLocks noGrp="1"/>
          </p:cNvSpPr>
          <p:nvPr>
            <p:ph type="body" sz="quarter" idx="11"/>
          </p:nvPr>
        </p:nvSpPr>
        <p:spPr/>
        <p:txBody>
          <a:bodyPr vert="horz" wrap="square" lIns="91440" tIns="45720" rIns="91440" bIns="45720" numCol="1" anchor="t" anchorCtr="0" compatLnSpc="1">
            <a:prstTxWarp prst="textNoShape">
              <a:avLst/>
            </a:prstTxWarp>
          </a:bodyPr>
          <a:lstStyle/>
          <a:p>
            <a:pPr fontAlgn="base">
              <a:spcAft>
                <a:spcPct val="0"/>
              </a:spcAft>
            </a:pPr>
            <a:endParaRPr altLang="zh-CN" smtClean="0">
              <a:effectLst>
                <a:outerShdw blurRad="38100" dist="38100" dir="2700000" algn="tl">
                  <a:srgbClr val="C0C0C0"/>
                </a:outerShdw>
              </a:effectLst>
              <a:latin typeface="Arial" charset="0"/>
              <a:cs typeface="Arial" charset="0"/>
            </a:endParaRPr>
          </a:p>
        </p:txBody>
      </p:sp>
      <p:pic>
        <p:nvPicPr>
          <p:cNvPr id="4" name="Picture 23" descr="O:\Mines Rescue\Southern\COMPETITIONS\INTERNATIONAL 2010\Photos\Professional Photos\IMG_965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endParaRPr altLang="zh-CN" smtClean="0">
              <a:effectLst>
                <a:outerShdw blurRad="38100" dist="38100" dir="2700000" algn="tl">
                  <a:srgbClr val="C0C0C0"/>
                </a:outerShdw>
              </a:effectLst>
              <a:latin typeface="Arial" charset="0"/>
              <a:cs typeface="Arial" charset="0"/>
            </a:endParaRPr>
          </a:p>
        </p:txBody>
      </p:sp>
      <p:sp>
        <p:nvSpPr>
          <p:cNvPr id="3" name="Text Placeholder 2"/>
          <p:cNvSpPr>
            <a:spLocks noGrp="1"/>
          </p:cNvSpPr>
          <p:nvPr>
            <p:ph type="body" sz="quarter" idx="11"/>
          </p:nvPr>
        </p:nvSpPr>
        <p:spPr/>
        <p:txBody>
          <a:bodyPr vert="horz" wrap="square" lIns="91440" tIns="45720" rIns="91440" bIns="45720" numCol="1" anchor="t" anchorCtr="0" compatLnSpc="1">
            <a:prstTxWarp prst="textNoShape">
              <a:avLst/>
            </a:prstTxWarp>
          </a:bodyPr>
          <a:lstStyle/>
          <a:p>
            <a:pPr fontAlgn="base">
              <a:spcAft>
                <a:spcPct val="0"/>
              </a:spcAft>
            </a:pPr>
            <a:endParaRPr altLang="zh-CN" smtClean="0">
              <a:effectLst>
                <a:outerShdw blurRad="38100" dist="38100" dir="2700000" algn="tl">
                  <a:srgbClr val="C0C0C0"/>
                </a:outerShdw>
              </a:effectLst>
              <a:latin typeface="Arial" charset="0"/>
              <a:cs typeface="Arial" charset="0"/>
            </a:endParaRPr>
          </a:p>
        </p:txBody>
      </p:sp>
      <p:pic>
        <p:nvPicPr>
          <p:cNvPr id="4" name="Picture 21" descr="O:\Mines Rescue\Southern\COMPETITIONS\INTERNATIONAL 2010\Photos\Professional Photos\IMG_9033.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15" descr="E:\Photos\station general\IMG_9659.jpg"/>
          <p:cNvPicPr>
            <a:picLocks noChangeAspect="1" noChangeArrowheads="1"/>
          </p:cNvPicPr>
          <p:nvPr/>
        </p:nvPicPr>
        <p:blipFill>
          <a:blip r:embed="rId2"/>
          <a:srcRect/>
          <a:stretch>
            <a:fillRect/>
          </a:stretch>
        </p:blipFill>
        <p:spPr bwMode="auto">
          <a:xfrm>
            <a:off x="2268538" y="0"/>
            <a:ext cx="41751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corp.coalservices.com.au\data-user\Not Replicated\SYD\steve.tonegato\My Documents\International Mines Rescue Competion\COMPETITION EVENTS\Station\SOUTHERNMAIN.jpg"/>
          <p:cNvPicPr>
            <a:picLocks noChangeAspect="1" noChangeArrowheads="1"/>
          </p:cNvPicPr>
          <p:nvPr/>
        </p:nvPicPr>
        <p:blipFill>
          <a:blip r:embed="rId2"/>
          <a:srcRect/>
          <a:stretch>
            <a:fillRect/>
          </a:stretch>
        </p:blipFill>
        <p:spPr bwMode="auto">
          <a:xfrm>
            <a:off x="0" y="928688"/>
            <a:ext cx="8516938" cy="5929312"/>
          </a:xfrm>
          <a:prstGeom prst="rect">
            <a:avLst/>
          </a:prstGeom>
          <a:noFill/>
          <a:ln w="9525">
            <a:noFill/>
            <a:miter lim="800000"/>
            <a:headEnd/>
            <a:tailEnd/>
          </a:ln>
        </p:spPr>
      </p:pic>
      <p:sp>
        <p:nvSpPr>
          <p:cNvPr id="2" name="Text Placeholder 1"/>
          <p:cNvSpPr>
            <a:spLocks noGrp="1"/>
          </p:cNvSpPr>
          <p:nvPr>
            <p:ph type="body" sz="quarter" idx="10"/>
          </p:nvPr>
        </p:nvSpPr>
        <p:spPr>
          <a:xfrm>
            <a:off x="428625" y="214313"/>
            <a:ext cx="4714875" cy="500062"/>
          </a:xfrm>
        </p:spPr>
        <p:txBody>
          <a:bodyPr/>
          <a:lstStyle/>
          <a:p>
            <a:pPr>
              <a:defRPr/>
            </a:pPr>
            <a:r>
              <a:rPr lang="en-US" dirty="0" smtClean="0"/>
              <a:t>Station Underground</a:t>
            </a:r>
            <a:endParaRPr lang="en-US" dirty="0"/>
          </a:p>
        </p:txBody>
      </p:sp>
      <p:pic>
        <p:nvPicPr>
          <p:cNvPr id="45059" name="Picture 3" descr="E:\Photos\Station ug\IMG_9701.jpg"/>
          <p:cNvPicPr>
            <a:picLocks noChangeAspect="1" noChangeArrowheads="1"/>
          </p:cNvPicPr>
          <p:nvPr/>
        </p:nvPicPr>
        <p:blipFill>
          <a:blip r:embed="rId3"/>
          <a:srcRect/>
          <a:stretch>
            <a:fillRect/>
          </a:stretch>
        </p:blipFill>
        <p:spPr bwMode="auto">
          <a:xfrm>
            <a:off x="857250" y="4500563"/>
            <a:ext cx="1071563" cy="714375"/>
          </a:xfrm>
          <a:prstGeom prst="rect">
            <a:avLst/>
          </a:prstGeom>
          <a:noFill/>
          <a:ln w="9525">
            <a:noFill/>
            <a:miter lim="800000"/>
            <a:headEnd/>
            <a:tailEnd/>
          </a:ln>
        </p:spPr>
      </p:pic>
      <p:pic>
        <p:nvPicPr>
          <p:cNvPr id="45060" name="Picture 4" descr="E:\Photos\station general\IMG_9114.jpg"/>
          <p:cNvPicPr>
            <a:picLocks noChangeAspect="1" noChangeArrowheads="1"/>
          </p:cNvPicPr>
          <p:nvPr/>
        </p:nvPicPr>
        <p:blipFill>
          <a:blip r:embed="rId4"/>
          <a:srcRect/>
          <a:stretch>
            <a:fillRect/>
          </a:stretch>
        </p:blipFill>
        <p:spPr bwMode="auto">
          <a:xfrm>
            <a:off x="2357438" y="5500688"/>
            <a:ext cx="1071562" cy="714375"/>
          </a:xfrm>
          <a:prstGeom prst="rect">
            <a:avLst/>
          </a:prstGeom>
          <a:noFill/>
          <a:ln w="9525">
            <a:noFill/>
            <a:miter lim="800000"/>
            <a:headEnd/>
            <a:tailEnd/>
          </a:ln>
        </p:spPr>
      </p:pic>
      <p:pic>
        <p:nvPicPr>
          <p:cNvPr id="45061" name="Picture 17" descr="E:\Photos\station general\IMG_9050.jpg"/>
          <p:cNvPicPr>
            <a:picLocks noChangeAspect="1" noChangeArrowheads="1"/>
          </p:cNvPicPr>
          <p:nvPr/>
        </p:nvPicPr>
        <p:blipFill>
          <a:blip r:embed="rId5"/>
          <a:srcRect/>
          <a:stretch>
            <a:fillRect/>
          </a:stretch>
        </p:blipFill>
        <p:spPr bwMode="auto">
          <a:xfrm>
            <a:off x="6572250" y="3381375"/>
            <a:ext cx="285750" cy="190500"/>
          </a:xfrm>
          <a:prstGeom prst="rect">
            <a:avLst/>
          </a:prstGeom>
          <a:noFill/>
          <a:ln w="9525">
            <a:noFill/>
            <a:miter lim="800000"/>
            <a:headEnd/>
            <a:tailEnd/>
          </a:ln>
        </p:spPr>
      </p:pic>
      <p:pic>
        <p:nvPicPr>
          <p:cNvPr id="45062" name="Picture 2" descr="O:\Mines Rescue\Southern\COMPETITIONS\INTERNATIONAL 2010\Photos\Professional Photos\IMG_9719.jpg"/>
          <p:cNvPicPr>
            <a:picLocks noChangeAspect="1" noChangeArrowheads="1"/>
          </p:cNvPicPr>
          <p:nvPr/>
        </p:nvPicPr>
        <p:blipFill>
          <a:blip r:embed="rId6"/>
          <a:srcRect/>
          <a:stretch>
            <a:fillRect/>
          </a:stretch>
        </p:blipFill>
        <p:spPr bwMode="auto">
          <a:xfrm>
            <a:off x="3571875" y="5516563"/>
            <a:ext cx="1047750" cy="698500"/>
          </a:xfrm>
          <a:prstGeom prst="rect">
            <a:avLst/>
          </a:prstGeom>
          <a:noFill/>
          <a:ln w="9525">
            <a:noFill/>
            <a:miter lim="800000"/>
            <a:headEnd/>
            <a:tailEnd/>
          </a:ln>
        </p:spPr>
      </p:pic>
      <p:pic>
        <p:nvPicPr>
          <p:cNvPr id="45063" name="Picture 15" descr="E:\Photos\station general\IMG_9659.jpg"/>
          <p:cNvPicPr>
            <a:picLocks noChangeAspect="1" noChangeArrowheads="1"/>
          </p:cNvPicPr>
          <p:nvPr/>
        </p:nvPicPr>
        <p:blipFill>
          <a:blip r:embed="rId7"/>
          <a:srcRect/>
          <a:stretch>
            <a:fillRect/>
          </a:stretch>
        </p:blipFill>
        <p:spPr bwMode="auto">
          <a:xfrm>
            <a:off x="4071938" y="2286000"/>
            <a:ext cx="252412" cy="357188"/>
          </a:xfrm>
          <a:prstGeom prst="rect">
            <a:avLst/>
          </a:prstGeom>
          <a:noFill/>
          <a:ln w="9525">
            <a:noFill/>
            <a:miter lim="800000"/>
            <a:headEnd/>
            <a:tailEnd/>
          </a:ln>
        </p:spPr>
      </p:pic>
      <p:pic>
        <p:nvPicPr>
          <p:cNvPr id="45064" name="Picture 21" descr="O:\Mines Rescue\Southern\COMPETITIONS\INTERNATIONAL 2010\Photos\Professional Photos\IMG_9033.jpg"/>
          <p:cNvPicPr>
            <a:picLocks noChangeAspect="1" noChangeArrowheads="1"/>
          </p:cNvPicPr>
          <p:nvPr/>
        </p:nvPicPr>
        <p:blipFill>
          <a:blip r:embed="rId8"/>
          <a:srcRect/>
          <a:stretch>
            <a:fillRect/>
          </a:stretch>
        </p:blipFill>
        <p:spPr bwMode="auto">
          <a:xfrm>
            <a:off x="3500438" y="2286000"/>
            <a:ext cx="477837" cy="319088"/>
          </a:xfrm>
          <a:prstGeom prst="rect">
            <a:avLst/>
          </a:prstGeom>
          <a:noFill/>
          <a:ln w="9525">
            <a:noFill/>
            <a:miter lim="800000"/>
            <a:headEnd/>
            <a:tailEnd/>
          </a:ln>
        </p:spPr>
      </p:pic>
      <p:pic>
        <p:nvPicPr>
          <p:cNvPr id="45065" name="Picture 23" descr="O:\Mines Rescue\Southern\COMPETITIONS\INTERNATIONAL 2010\Photos\Professional Photos\IMG_9651.jpg"/>
          <p:cNvPicPr>
            <a:picLocks noChangeAspect="1" noChangeArrowheads="1"/>
          </p:cNvPicPr>
          <p:nvPr/>
        </p:nvPicPr>
        <p:blipFill>
          <a:blip r:embed="rId9"/>
          <a:srcRect/>
          <a:stretch>
            <a:fillRect/>
          </a:stretch>
        </p:blipFill>
        <p:spPr bwMode="auto">
          <a:xfrm>
            <a:off x="3071813" y="1785938"/>
            <a:ext cx="749300" cy="500062"/>
          </a:xfrm>
          <a:prstGeom prst="rect">
            <a:avLst/>
          </a:prstGeom>
          <a:noFill/>
          <a:ln w="9525">
            <a:noFill/>
            <a:miter lim="800000"/>
            <a:headEnd/>
            <a:tailEnd/>
          </a:ln>
        </p:spPr>
      </p:pic>
      <p:pic>
        <p:nvPicPr>
          <p:cNvPr id="45066" name="Picture 2" descr="O:\Mines Rescue\Southern\COMPETITIONS\INTERNATIONAL 2010\Photos\Professional Photos\IMG_9657.jpg"/>
          <p:cNvPicPr>
            <a:picLocks noChangeAspect="1" noChangeArrowheads="1"/>
          </p:cNvPicPr>
          <p:nvPr/>
        </p:nvPicPr>
        <p:blipFill>
          <a:blip r:embed="rId10"/>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4714875" cy="500062"/>
          </a:xfrm>
        </p:spPr>
        <p:txBody>
          <a:bodyPr/>
          <a:lstStyle/>
          <a:p>
            <a:pPr>
              <a:defRPr/>
            </a:pPr>
            <a:r>
              <a:rPr lang="en-US" dirty="0" smtClean="0"/>
              <a:t>Station Underground</a:t>
            </a:r>
            <a:endParaRPr lang="en-US" dirty="0"/>
          </a:p>
        </p:txBody>
      </p:sp>
      <p:pic>
        <p:nvPicPr>
          <p:cNvPr id="46082" name="Picture 24" descr="O:\Mines Rescue\Southern\COMPETITIONS\INTERNATIONAL 2010\Photos\Professional Photos\IMG_9646.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救援站模拟井工巷道</a:t>
            </a:r>
          </a:p>
          <a:p>
            <a:pPr fontAlgn="base">
              <a:spcAft>
                <a:spcPct val="0"/>
              </a:spcAft>
            </a:pPr>
            <a:endParaRPr lang="en-US" altLang="zh-CN" smtClean="0">
              <a:effectLst>
                <a:outerShdw blurRad="38100" dist="38100" dir="2700000" algn="tl">
                  <a:srgbClr val="C0C0C0"/>
                </a:outerShdw>
              </a:effectLst>
              <a:latin typeface="Arial" charset="0"/>
              <a:cs typeface="Arial" charset="0"/>
            </a:endParaRPr>
          </a:p>
        </p:txBody>
      </p:sp>
      <p:pic>
        <p:nvPicPr>
          <p:cNvPr id="47106" name="Picture 2" descr="\\corp.coalservices.com.au\data-user\Not Replicated\SYD\steve.tonegato\My Documents\International Mines Rescue Competion\COMPETITION EVENTS\Station\SOUTHERNMAIN.jpg"/>
          <p:cNvPicPr>
            <a:picLocks noChangeAspect="1" noChangeArrowheads="1"/>
          </p:cNvPicPr>
          <p:nvPr/>
        </p:nvPicPr>
        <p:blipFill>
          <a:blip r:embed="rId2"/>
          <a:srcRect/>
          <a:stretch>
            <a:fillRect/>
          </a:stretch>
        </p:blipFill>
        <p:spPr bwMode="auto">
          <a:xfrm>
            <a:off x="0" y="928688"/>
            <a:ext cx="9144000" cy="5929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救援站模拟井工巷道</a:t>
            </a:r>
          </a:p>
        </p:txBody>
      </p:sp>
      <p:pic>
        <p:nvPicPr>
          <p:cNvPr id="48130" name="Picture 2" descr="\\corp.coalservices.com.au\data-user\Not Replicated\SYD\steve.tonegato\My Documents\International Mines Rescue Competion\COMPETITION EVENTS\Station\SOUTHERNMAIN.jpg"/>
          <p:cNvPicPr>
            <a:picLocks noChangeAspect="1" noChangeArrowheads="1"/>
          </p:cNvPicPr>
          <p:nvPr/>
        </p:nvPicPr>
        <p:blipFill>
          <a:blip r:embed="rId2"/>
          <a:srcRect/>
          <a:stretch>
            <a:fillRect/>
          </a:stretch>
        </p:blipFill>
        <p:spPr bwMode="auto">
          <a:xfrm>
            <a:off x="0" y="1000125"/>
            <a:ext cx="8516938" cy="5929313"/>
          </a:xfrm>
          <a:prstGeom prst="rect">
            <a:avLst/>
          </a:prstGeom>
          <a:noFill/>
          <a:ln w="9525">
            <a:noFill/>
            <a:miter lim="800000"/>
            <a:headEnd/>
            <a:tailEnd/>
          </a:ln>
        </p:spPr>
      </p:pic>
      <p:pic>
        <p:nvPicPr>
          <p:cNvPr id="48131" name="Picture 21" descr="O:\Mines Rescue\Southern\COMPETITIONS\INTERNATIONAL 2010\Photos\Professional Photos\IMG_9033.jpg"/>
          <p:cNvPicPr>
            <a:picLocks noChangeAspect="1" noChangeArrowheads="1"/>
          </p:cNvPicPr>
          <p:nvPr/>
        </p:nvPicPr>
        <p:blipFill>
          <a:blip r:embed="rId3"/>
          <a:srcRect/>
          <a:stretch>
            <a:fillRect/>
          </a:stretch>
        </p:blipFill>
        <p:spPr bwMode="auto">
          <a:xfrm>
            <a:off x="3857625" y="2357438"/>
            <a:ext cx="320675" cy="214312"/>
          </a:xfrm>
          <a:prstGeom prst="rect">
            <a:avLst/>
          </a:prstGeom>
          <a:noFill/>
          <a:ln w="9525">
            <a:noFill/>
            <a:miter lim="800000"/>
            <a:headEnd/>
            <a:tailEnd/>
          </a:ln>
        </p:spPr>
      </p:pic>
      <p:pic>
        <p:nvPicPr>
          <p:cNvPr id="48132" name="Picture 23" descr="O:\Mines Rescue\Southern\COMPETITIONS\INTERNATIONAL 2010\Photos\Professional Photos\IMG_9651.jpg"/>
          <p:cNvPicPr>
            <a:picLocks noChangeAspect="1" noChangeArrowheads="1"/>
          </p:cNvPicPr>
          <p:nvPr/>
        </p:nvPicPr>
        <p:blipFill>
          <a:blip r:embed="rId4"/>
          <a:srcRect/>
          <a:stretch>
            <a:fillRect/>
          </a:stretch>
        </p:blipFill>
        <p:spPr bwMode="auto">
          <a:xfrm>
            <a:off x="3214688" y="1928813"/>
            <a:ext cx="233362" cy="214312"/>
          </a:xfrm>
          <a:prstGeom prst="rect">
            <a:avLst/>
          </a:prstGeom>
          <a:noFill/>
          <a:ln w="9525">
            <a:noFill/>
            <a:miter lim="800000"/>
            <a:headEnd/>
            <a:tailEnd/>
          </a:ln>
        </p:spPr>
      </p:pic>
      <p:pic>
        <p:nvPicPr>
          <p:cNvPr id="48133" name="Picture 15" descr="E:\Photos\station general\IMG_9659.jpg"/>
          <p:cNvPicPr>
            <a:picLocks noChangeAspect="1" noChangeArrowheads="1"/>
          </p:cNvPicPr>
          <p:nvPr/>
        </p:nvPicPr>
        <p:blipFill>
          <a:blip r:embed="rId5"/>
          <a:srcRect/>
          <a:stretch>
            <a:fillRect/>
          </a:stretch>
        </p:blipFill>
        <p:spPr bwMode="auto">
          <a:xfrm>
            <a:off x="4214813" y="2357438"/>
            <a:ext cx="204787" cy="306387"/>
          </a:xfrm>
          <a:prstGeom prst="rect">
            <a:avLst/>
          </a:prstGeom>
          <a:noFill/>
          <a:ln w="9525">
            <a:noFill/>
            <a:miter lim="800000"/>
            <a:headEnd/>
            <a:tailEnd/>
          </a:ln>
        </p:spPr>
      </p:pic>
      <p:pic>
        <p:nvPicPr>
          <p:cNvPr id="48134" name="Picture 24" descr="O:\Mines Rescue\Southern\COMPETITIONS\INTERNATIONAL 2010\Photos\Professional Photos\IMG_9646.jpg"/>
          <p:cNvPicPr>
            <a:picLocks noChangeAspect="1" noChangeArrowheads="1"/>
          </p:cNvPicPr>
          <p:nvPr/>
        </p:nvPicPr>
        <p:blipFill>
          <a:blip r:embed="rId6"/>
          <a:srcRect/>
          <a:stretch>
            <a:fillRect/>
          </a:stretch>
        </p:blipFill>
        <p:spPr bwMode="auto">
          <a:xfrm>
            <a:off x="3500438" y="2357438"/>
            <a:ext cx="320675" cy="214312"/>
          </a:xfrm>
          <a:prstGeom prst="rect">
            <a:avLst/>
          </a:prstGeom>
          <a:noFill/>
          <a:ln w="9525">
            <a:noFill/>
            <a:miter lim="800000"/>
            <a:headEnd/>
            <a:tailEnd/>
          </a:ln>
        </p:spPr>
      </p:pic>
      <p:pic>
        <p:nvPicPr>
          <p:cNvPr id="48135" name="Picture 2" descr="O:\Mines Rescue\Southern\COMPETITIONS\INTERNATIONAL 2010\Photos\Professional Photos\IMG_9657.jpg"/>
          <p:cNvPicPr>
            <a:picLocks noChangeAspect="1" noChangeArrowheads="1"/>
          </p:cNvPicPr>
          <p:nvPr/>
        </p:nvPicPr>
        <p:blipFill>
          <a:blip r:embed="rId7"/>
          <a:srcRect/>
          <a:stretch>
            <a:fillRect/>
          </a:stretch>
        </p:blipFill>
        <p:spPr bwMode="auto">
          <a:xfrm>
            <a:off x="3143250" y="2357438"/>
            <a:ext cx="320675" cy="214312"/>
          </a:xfrm>
          <a:prstGeom prst="rect">
            <a:avLst/>
          </a:prstGeom>
          <a:noFill/>
          <a:ln w="9525">
            <a:noFill/>
            <a:miter lim="800000"/>
            <a:headEnd/>
            <a:tailEnd/>
          </a:ln>
        </p:spPr>
      </p:pic>
      <p:pic>
        <p:nvPicPr>
          <p:cNvPr id="48136" name="Picture 18" descr="O:\Mines Rescue\Southern\NEW STATION EVERYTHING\photo's\Professional photos July 2008\_R1M2139.JPG"/>
          <p:cNvPicPr>
            <a:picLocks noChangeAspect="1" noChangeArrowheads="1"/>
          </p:cNvPicPr>
          <p:nvPr/>
        </p:nvPicPr>
        <p:blipFill>
          <a:blip r:embed="rId8"/>
          <a:srcRect/>
          <a:stretch>
            <a:fillRect/>
          </a:stretch>
        </p:blipFill>
        <p:spPr bwMode="auto">
          <a:xfrm>
            <a:off x="4929188" y="500063"/>
            <a:ext cx="4143375" cy="6215062"/>
          </a:xfrm>
          <a:prstGeom prst="rect">
            <a:avLst/>
          </a:prstGeom>
          <a:noFill/>
          <a:ln w="9525">
            <a:noFill/>
            <a:miter lim="800000"/>
            <a:headEnd/>
            <a:tailEnd/>
          </a:ln>
        </p:spPr>
      </p:pic>
      <p:pic>
        <p:nvPicPr>
          <p:cNvPr id="12" name="Picture 18" descr="O:\Mines Rescue\Southern\NEW STATION EVERYTHING\photo's\Professional photos July 2008\_R1M2139.JPG"/>
          <p:cNvPicPr>
            <a:picLocks noChangeAspect="1" noChangeArrowheads="1"/>
          </p:cNvPicPr>
          <p:nvPr/>
        </p:nvPicPr>
        <p:blipFill>
          <a:blip r:embed="rId9"/>
          <a:srcRect/>
          <a:stretch>
            <a:fillRect/>
          </a:stretch>
        </p:blipFill>
        <p:spPr bwMode="auto">
          <a:xfrm>
            <a:off x="2786063" y="3500438"/>
            <a:ext cx="231775" cy="347662"/>
          </a:xfrm>
          <a:prstGeom prst="rect">
            <a:avLst/>
          </a:prstGeom>
          <a:noFill/>
          <a:ln w="9525">
            <a:noFill/>
            <a:miter lim="800000"/>
            <a:headEnd/>
            <a:tailEnd/>
          </a:ln>
        </p:spPr>
      </p:pic>
      <p:pic>
        <p:nvPicPr>
          <p:cNvPr id="48138" name="Picture 2" descr="O:\Mines Rescue\Southern\COMPETITIONS\INTERNATIONAL 2010\Photos\Professional Photos\IMG_9056.jpg"/>
          <p:cNvPicPr>
            <a:picLocks noChangeAspect="1" noChangeArrowheads="1"/>
          </p:cNvPicPr>
          <p:nvPr/>
        </p:nvPicPr>
        <p:blipFill>
          <a:blip r:embed="rId10"/>
          <a:srcRect/>
          <a:stretch>
            <a:fillRect/>
          </a:stretch>
        </p:blipFill>
        <p:spPr bwMode="auto">
          <a:xfrm>
            <a:off x="214313" y="785813"/>
            <a:ext cx="8715375" cy="5810250"/>
          </a:xfrm>
          <a:prstGeom prst="rect">
            <a:avLst/>
          </a:prstGeom>
          <a:noFill/>
          <a:ln w="9525">
            <a:noFill/>
            <a:miter lim="800000"/>
            <a:headEnd/>
            <a:tailEnd/>
          </a:ln>
        </p:spPr>
      </p:pic>
      <p:pic>
        <p:nvPicPr>
          <p:cNvPr id="48139" name="Picture 2" descr="O:\Mines Rescue\Southern\COMPETITIONS\INTERNATIONAL 2010\Photos\Professional Photos\IMG_9056.jpg"/>
          <p:cNvPicPr>
            <a:picLocks noChangeAspect="1" noChangeArrowheads="1"/>
          </p:cNvPicPr>
          <p:nvPr/>
        </p:nvPicPr>
        <p:blipFill>
          <a:blip r:embed="rId11"/>
          <a:srcRect/>
          <a:stretch>
            <a:fillRect/>
          </a:stretch>
        </p:blipFill>
        <p:spPr bwMode="auto">
          <a:xfrm>
            <a:off x="2857500" y="3071813"/>
            <a:ext cx="320675" cy="2143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95288" y="1889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US" sz="3600" smtClean="0">
                <a:effectLst>
                  <a:outerShdw blurRad="38100" dist="38100" dir="2700000" algn="tl">
                    <a:srgbClr val="C0C0C0"/>
                  </a:outerShdw>
                </a:effectLst>
                <a:latin typeface="Arial" charset="0"/>
                <a:cs typeface="Arial" charset="0"/>
              </a:rPr>
              <a:t>内容</a:t>
            </a:r>
          </a:p>
        </p:txBody>
      </p:sp>
      <p:sp>
        <p:nvSpPr>
          <p:cNvPr id="7170" name="Text Placeholder 2"/>
          <p:cNvSpPr>
            <a:spLocks noGrp="1"/>
          </p:cNvSpPr>
          <p:nvPr>
            <p:ph type="body" sz="quarter" idx="11"/>
          </p:nvPr>
        </p:nvSpPr>
        <p:spPr bwMode="auto">
          <a:xfrm>
            <a:off x="2071688" y="1000125"/>
            <a:ext cx="8215312" cy="1285875"/>
          </a:xfrm>
          <a:noFill/>
          <a:ln>
            <a:miter lim="800000"/>
            <a:headEnd/>
            <a:tailEnd/>
          </a:ln>
        </p:spPr>
        <p:txBody>
          <a:bodyPr vert="horz" wrap="square" lIns="91440" tIns="45720" rIns="91440" bIns="45720" numCol="1" anchor="t" anchorCtr="0" compatLnSpc="1">
            <a:prstTxWarp prst="textNoShape">
              <a:avLst/>
            </a:prstTxWarp>
          </a:bodyPr>
          <a:lstStyle/>
          <a:p>
            <a:pPr fontAlgn="base">
              <a:lnSpc>
                <a:spcPct val="250000"/>
              </a:lnSpc>
              <a:spcAft>
                <a:spcPct val="0"/>
              </a:spcAft>
              <a:buFont typeface="Wingdings" pitchFamily="2" charset="2"/>
              <a:buNone/>
            </a:pPr>
            <a:r>
              <a:rPr lang="zh-CN" altLang="en-US" sz="2400" smtClean="0">
                <a:effectLst/>
                <a:latin typeface="Arial" charset="0"/>
                <a:cs typeface="Arial" charset="0"/>
              </a:rPr>
              <a:t>挑战</a:t>
            </a:r>
          </a:p>
          <a:p>
            <a:pPr fontAlgn="base">
              <a:lnSpc>
                <a:spcPct val="250000"/>
              </a:lnSpc>
              <a:spcAft>
                <a:spcPct val="0"/>
              </a:spcAft>
              <a:buFont typeface="Wingdings" pitchFamily="2" charset="2"/>
              <a:buNone/>
            </a:pPr>
            <a:r>
              <a:rPr lang="zh-CN" altLang="en-US" sz="2400" smtClean="0">
                <a:effectLst/>
                <a:latin typeface="Arial" charset="0"/>
                <a:cs typeface="Arial" charset="0"/>
              </a:rPr>
              <a:t>战略</a:t>
            </a:r>
          </a:p>
          <a:p>
            <a:pPr fontAlgn="base">
              <a:lnSpc>
                <a:spcPct val="250000"/>
              </a:lnSpc>
              <a:spcAft>
                <a:spcPct val="0"/>
              </a:spcAft>
              <a:buFont typeface="Wingdings" pitchFamily="2" charset="2"/>
              <a:buNone/>
            </a:pPr>
            <a:r>
              <a:rPr lang="zh-CN" altLang="en-US" sz="2400" smtClean="0">
                <a:effectLst/>
                <a:latin typeface="Arial" charset="0"/>
                <a:cs typeface="Arial" charset="0"/>
              </a:rPr>
              <a:t>事件</a:t>
            </a:r>
          </a:p>
          <a:p>
            <a:pPr fontAlgn="base">
              <a:lnSpc>
                <a:spcPct val="250000"/>
              </a:lnSpc>
              <a:spcAft>
                <a:spcPct val="0"/>
              </a:spcAft>
              <a:buFont typeface="Wingdings" pitchFamily="2" charset="2"/>
              <a:buNone/>
            </a:pPr>
            <a:r>
              <a:rPr lang="zh-CN" altLang="en-US" sz="2400" smtClean="0">
                <a:effectLst/>
                <a:latin typeface="Arial" charset="0"/>
                <a:cs typeface="Arial" charset="0"/>
              </a:rPr>
              <a:t>评论</a:t>
            </a:r>
          </a:p>
          <a:p>
            <a:pPr fontAlgn="base">
              <a:lnSpc>
                <a:spcPct val="250000"/>
              </a:lnSpc>
              <a:spcAft>
                <a:spcPct val="0"/>
              </a:spcAft>
              <a:buFont typeface="Wingdings" pitchFamily="2" charset="2"/>
              <a:buNone/>
            </a:pPr>
            <a:r>
              <a:rPr lang="zh-CN" altLang="en-US" sz="2400" smtClean="0">
                <a:effectLst/>
                <a:latin typeface="Arial" charset="0"/>
                <a:cs typeface="Arial" charset="0"/>
              </a:rPr>
              <a:t>建议</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9" descr="O:\Mines Rescue\Southern\NEW STATION EVERYTHING\photo's\Professional photos July 2008\_R1M2053.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7715250"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救援站模拟井工巷道</a:t>
            </a:r>
            <a:r>
              <a:rPr altLang="zh-CN" smtClean="0">
                <a:effectLst>
                  <a:outerShdw blurRad="38100" dist="38100" dir="2700000" algn="tl">
                    <a:srgbClr val="C0C0C0"/>
                  </a:outerShdw>
                </a:effectLst>
                <a:latin typeface="Arial" charset="0"/>
                <a:cs typeface="Arial" charset="0"/>
              </a:rPr>
              <a:t>-</a:t>
            </a:r>
            <a:r>
              <a:rPr lang="zh-CN" altLang="en-AU" smtClean="0">
                <a:effectLst>
                  <a:outerShdw blurRad="38100" dist="38100" dir="2700000" algn="tl">
                    <a:srgbClr val="C0C0C0"/>
                  </a:outerShdw>
                </a:effectLst>
                <a:latin typeface="Arial" charset="0"/>
                <a:cs typeface="Arial" charset="0"/>
              </a:rPr>
              <a:t>最终成绩</a:t>
            </a:r>
            <a:endParaRPr lang="zh-CN" altLang="en-US" smtClean="0">
              <a:effectLst>
                <a:outerShdw blurRad="38100" dist="38100" dir="2700000" algn="tl">
                  <a:srgbClr val="C0C0C0"/>
                </a:outerShdw>
              </a:effectLst>
              <a:latin typeface="Arial" charset="0"/>
              <a:cs typeface="Arial" charset="0"/>
            </a:endParaRPr>
          </a:p>
        </p:txBody>
      </p:sp>
      <p:graphicFrame>
        <p:nvGraphicFramePr>
          <p:cNvPr id="4" name="Chart 3"/>
          <p:cNvGraphicFramePr/>
          <p:nvPr/>
        </p:nvGraphicFramePr>
        <p:xfrm>
          <a:off x="142844" y="785794"/>
          <a:ext cx="8858312" cy="5000660"/>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p:cNvCxnSpPr/>
          <p:nvPr/>
        </p:nvCxnSpPr>
        <p:spPr>
          <a:xfrm rot="5400000" flipH="1" flipV="1">
            <a:off x="-144463" y="3071813"/>
            <a:ext cx="3287713" cy="1588"/>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rot="5400000" flipH="1" flipV="1">
            <a:off x="5215732" y="2999581"/>
            <a:ext cx="3429000" cy="1587"/>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7" name="Straight Connector 6"/>
          <p:cNvCxnSpPr/>
          <p:nvPr/>
        </p:nvCxnSpPr>
        <p:spPr>
          <a:xfrm rot="5400000" flipH="1" flipV="1">
            <a:off x="6787356" y="3071019"/>
            <a:ext cx="3286125"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5400000" flipH="1" flipV="1">
            <a:off x="-607219" y="3107532"/>
            <a:ext cx="3214687" cy="0"/>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2" name="Straight Connector 21"/>
          <p:cNvCxnSpPr/>
          <p:nvPr/>
        </p:nvCxnSpPr>
        <p:spPr>
          <a:xfrm rot="5400000" flipH="1" flipV="1">
            <a:off x="2357437" y="3071813"/>
            <a:ext cx="3286125" cy="0"/>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3" name="Straight Connector 22"/>
          <p:cNvCxnSpPr/>
          <p:nvPr/>
        </p:nvCxnSpPr>
        <p:spPr>
          <a:xfrm rot="5400000" flipH="1" flipV="1">
            <a:off x="5787231" y="3071019"/>
            <a:ext cx="3286125"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4" name="Straight Connector 23"/>
          <p:cNvCxnSpPr/>
          <p:nvPr/>
        </p:nvCxnSpPr>
        <p:spPr>
          <a:xfrm rot="5400000" flipH="1" flipV="1">
            <a:off x="4787106" y="3071019"/>
            <a:ext cx="3286125"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8" name="Straight Connector 27"/>
          <p:cNvCxnSpPr/>
          <p:nvPr/>
        </p:nvCxnSpPr>
        <p:spPr>
          <a:xfrm rot="5400000" flipH="1" flipV="1">
            <a:off x="892969" y="3107532"/>
            <a:ext cx="3214687" cy="0"/>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9" name="Straight Connector 28"/>
          <p:cNvCxnSpPr/>
          <p:nvPr/>
        </p:nvCxnSpPr>
        <p:spPr>
          <a:xfrm rot="5400000" flipH="1" flipV="1">
            <a:off x="392906" y="3107532"/>
            <a:ext cx="3214687" cy="0"/>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428625" y="214313"/>
            <a:ext cx="4714875" cy="500062"/>
          </a:xfrm>
        </p:spPr>
        <p:txBody>
          <a:bodyPr/>
          <a:lstStyle/>
          <a:p>
            <a:pPr>
              <a:defRPr/>
            </a:pPr>
            <a:r>
              <a:rPr lang="en-US" dirty="0" smtClean="0"/>
              <a:t>NRE Underground</a:t>
            </a:r>
            <a:endParaRPr lang="en-US" dirty="0"/>
          </a:p>
        </p:txBody>
      </p:sp>
      <p:pic>
        <p:nvPicPr>
          <p:cNvPr id="4098" name="Picture 2" descr="\\corp.coalservices.com.au\data-user\Not Replicated\SYD\steve.tonegato\My Documents\International Mines Rescue Competion\COMPETITION EVENTS\NRE\NREGIBSONS.jpg"/>
          <p:cNvPicPr>
            <a:picLocks noChangeAspect="1" noChangeArrowheads="1"/>
          </p:cNvPicPr>
          <p:nvPr/>
        </p:nvPicPr>
        <p:blipFill>
          <a:blip r:embed="rId2"/>
          <a:srcRect/>
          <a:stretch>
            <a:fillRect/>
          </a:stretch>
        </p:blipFill>
        <p:spPr bwMode="auto">
          <a:xfrm>
            <a:off x="0" y="0"/>
            <a:ext cx="9093200" cy="6858000"/>
          </a:xfrm>
          <a:prstGeom prst="rect">
            <a:avLst/>
          </a:prstGeom>
          <a:noFill/>
          <a:ln w="9525">
            <a:noFill/>
            <a:miter lim="800000"/>
            <a:headEnd/>
            <a:tailEnd/>
          </a:ln>
        </p:spPr>
      </p:pic>
      <p:pic>
        <p:nvPicPr>
          <p:cNvPr id="4100" name="Picture 4" descr="C:\Users\steve.tonegato.CSPL.000\Desktop\IMRC REPORT PRESENTATION\nre gibsons original.png"/>
          <p:cNvPicPr>
            <a:picLocks noChangeAspect="1" noChangeArrowheads="1"/>
          </p:cNvPicPr>
          <p:nvPr/>
        </p:nvPicPr>
        <p:blipFill>
          <a:blip r:embed="rId3"/>
          <a:srcRect/>
          <a:stretch>
            <a:fillRect/>
          </a:stretch>
        </p:blipFill>
        <p:spPr bwMode="auto">
          <a:xfrm rot="5591467">
            <a:off x="2008982" y="332581"/>
            <a:ext cx="4938712" cy="7693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100"/>
                                        </p:tgtEl>
                                      </p:cBhvr>
                                    </p:animEffect>
                                    <p:set>
                                      <p:cBhvr>
                                        <p:cTn id="7" dur="1" fill="hold">
                                          <p:stCondLst>
                                            <p:cond delay="499"/>
                                          </p:stCondLst>
                                        </p:cTn>
                                        <p:tgtEl>
                                          <p:spTgt spid="4100"/>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428625" y="214313"/>
            <a:ext cx="4714875" cy="500062"/>
          </a:xfrm>
        </p:spPr>
        <p:txBody>
          <a:bodyPr/>
          <a:lstStyle/>
          <a:p>
            <a:pPr>
              <a:defRPr/>
            </a:pPr>
            <a:r>
              <a:rPr lang="en-US" dirty="0" smtClean="0"/>
              <a:t>NRE Underground</a:t>
            </a:r>
            <a:endParaRPr lang="en-US" dirty="0"/>
          </a:p>
        </p:txBody>
      </p:sp>
      <p:pic>
        <p:nvPicPr>
          <p:cNvPr id="52226" name="Picture 2" descr="\\corp.coalservices.com.au\data-user\Not Replicated\SYD\steve.tonegato\My Documents\International Mines Rescue Competion\COMPETITION EVENTS\NRE\NREGIBSONS.jpg"/>
          <p:cNvPicPr>
            <a:picLocks noChangeAspect="1" noChangeArrowheads="1"/>
          </p:cNvPicPr>
          <p:nvPr/>
        </p:nvPicPr>
        <p:blipFill>
          <a:blip r:embed="rId2"/>
          <a:srcRect/>
          <a:stretch>
            <a:fillRect/>
          </a:stretch>
        </p:blipFill>
        <p:spPr bwMode="auto">
          <a:xfrm>
            <a:off x="0" y="0"/>
            <a:ext cx="9093200" cy="6858000"/>
          </a:xfrm>
          <a:prstGeom prst="rect">
            <a:avLst/>
          </a:prstGeom>
          <a:noFill/>
          <a:ln w="9525">
            <a:noFill/>
            <a:miter lim="800000"/>
            <a:headEnd/>
            <a:tailEnd/>
          </a:ln>
        </p:spPr>
      </p:pic>
      <p:sp>
        <p:nvSpPr>
          <p:cNvPr id="5" name="Freeform 4"/>
          <p:cNvSpPr/>
          <p:nvPr/>
        </p:nvSpPr>
        <p:spPr>
          <a:xfrm>
            <a:off x="787400" y="3254375"/>
            <a:ext cx="4295775" cy="2754313"/>
          </a:xfrm>
          <a:custGeom>
            <a:avLst/>
            <a:gdLst>
              <a:gd name="connsiteX0" fmla="*/ 459175 w 4294905"/>
              <a:gd name="connsiteY0" fmla="*/ 35626 h 2755075"/>
              <a:gd name="connsiteX1" fmla="*/ 352297 w 4294905"/>
              <a:gd name="connsiteY1" fmla="*/ 23751 h 2755075"/>
              <a:gd name="connsiteX2" fmla="*/ 292921 w 4294905"/>
              <a:gd name="connsiteY2" fmla="*/ 11875 h 2755075"/>
              <a:gd name="connsiteX3" fmla="*/ 150417 w 4294905"/>
              <a:gd name="connsiteY3" fmla="*/ 23751 h 2755075"/>
              <a:gd name="connsiteX4" fmla="*/ 79165 w 4294905"/>
              <a:gd name="connsiteY4" fmla="*/ 59377 h 2755075"/>
              <a:gd name="connsiteX5" fmla="*/ 19788 w 4294905"/>
              <a:gd name="connsiteY5" fmla="*/ 118753 h 2755075"/>
              <a:gd name="connsiteX6" fmla="*/ 31663 w 4294905"/>
              <a:gd name="connsiteY6" fmla="*/ 261257 h 2755075"/>
              <a:gd name="connsiteX7" fmla="*/ 91040 w 4294905"/>
              <a:gd name="connsiteY7" fmla="*/ 308758 h 2755075"/>
              <a:gd name="connsiteX8" fmla="*/ 138541 w 4294905"/>
              <a:gd name="connsiteY8" fmla="*/ 332509 h 2755075"/>
              <a:gd name="connsiteX9" fmla="*/ 186043 w 4294905"/>
              <a:gd name="connsiteY9" fmla="*/ 368135 h 2755075"/>
              <a:gd name="connsiteX10" fmla="*/ 221669 w 4294905"/>
              <a:gd name="connsiteY10" fmla="*/ 380010 h 2755075"/>
              <a:gd name="connsiteX11" fmla="*/ 281045 w 4294905"/>
              <a:gd name="connsiteY11" fmla="*/ 403761 h 2755075"/>
              <a:gd name="connsiteX12" fmla="*/ 364172 w 4294905"/>
              <a:gd name="connsiteY12" fmla="*/ 439387 h 2755075"/>
              <a:gd name="connsiteX13" fmla="*/ 447300 w 4294905"/>
              <a:gd name="connsiteY13" fmla="*/ 451262 h 2755075"/>
              <a:gd name="connsiteX14" fmla="*/ 482926 w 4294905"/>
              <a:gd name="connsiteY14" fmla="*/ 463138 h 2755075"/>
              <a:gd name="connsiteX15" fmla="*/ 934188 w 4294905"/>
              <a:gd name="connsiteY15" fmla="*/ 486888 h 2755075"/>
              <a:gd name="connsiteX16" fmla="*/ 1076692 w 4294905"/>
              <a:gd name="connsiteY16" fmla="*/ 534390 h 2755075"/>
              <a:gd name="connsiteX17" fmla="*/ 1112318 w 4294905"/>
              <a:gd name="connsiteY17" fmla="*/ 546265 h 2755075"/>
              <a:gd name="connsiteX18" fmla="*/ 1147944 w 4294905"/>
              <a:gd name="connsiteY18" fmla="*/ 558140 h 2755075"/>
              <a:gd name="connsiteX19" fmla="*/ 1195445 w 4294905"/>
              <a:gd name="connsiteY19" fmla="*/ 581891 h 2755075"/>
              <a:gd name="connsiteX20" fmla="*/ 1266697 w 4294905"/>
              <a:gd name="connsiteY20" fmla="*/ 605642 h 2755075"/>
              <a:gd name="connsiteX21" fmla="*/ 1385450 w 4294905"/>
              <a:gd name="connsiteY21" fmla="*/ 688769 h 2755075"/>
              <a:gd name="connsiteX22" fmla="*/ 1409201 w 4294905"/>
              <a:gd name="connsiteY22" fmla="*/ 724395 h 2755075"/>
              <a:gd name="connsiteX23" fmla="*/ 1492328 w 4294905"/>
              <a:gd name="connsiteY23" fmla="*/ 807522 h 2755075"/>
              <a:gd name="connsiteX24" fmla="*/ 1563580 w 4294905"/>
              <a:gd name="connsiteY24" fmla="*/ 878774 h 2755075"/>
              <a:gd name="connsiteX25" fmla="*/ 1622957 w 4294905"/>
              <a:gd name="connsiteY25" fmla="*/ 950026 h 2755075"/>
              <a:gd name="connsiteX26" fmla="*/ 1682334 w 4294905"/>
              <a:gd name="connsiteY26" fmla="*/ 1033153 h 2755075"/>
              <a:gd name="connsiteX27" fmla="*/ 1717960 w 4294905"/>
              <a:gd name="connsiteY27" fmla="*/ 1056904 h 2755075"/>
              <a:gd name="connsiteX28" fmla="*/ 1789211 w 4294905"/>
              <a:gd name="connsiteY28" fmla="*/ 1116280 h 2755075"/>
              <a:gd name="connsiteX29" fmla="*/ 1812962 w 4294905"/>
              <a:gd name="connsiteY29" fmla="*/ 1151906 h 2755075"/>
              <a:gd name="connsiteX30" fmla="*/ 1884214 w 4294905"/>
              <a:gd name="connsiteY30" fmla="*/ 1187532 h 2755075"/>
              <a:gd name="connsiteX31" fmla="*/ 1955466 w 4294905"/>
              <a:gd name="connsiteY31" fmla="*/ 1246909 h 2755075"/>
              <a:gd name="connsiteX32" fmla="*/ 1991092 w 4294905"/>
              <a:gd name="connsiteY32" fmla="*/ 1282535 h 2755075"/>
              <a:gd name="connsiteX33" fmla="*/ 2062344 w 4294905"/>
              <a:gd name="connsiteY33" fmla="*/ 1318161 h 2755075"/>
              <a:gd name="connsiteX34" fmla="*/ 2133596 w 4294905"/>
              <a:gd name="connsiteY34" fmla="*/ 1365662 h 2755075"/>
              <a:gd name="connsiteX35" fmla="*/ 2216723 w 4294905"/>
              <a:gd name="connsiteY35" fmla="*/ 1401288 h 2755075"/>
              <a:gd name="connsiteX36" fmla="*/ 2252349 w 4294905"/>
              <a:gd name="connsiteY36" fmla="*/ 1425039 h 2755075"/>
              <a:gd name="connsiteX37" fmla="*/ 2299850 w 4294905"/>
              <a:gd name="connsiteY37" fmla="*/ 1448790 h 2755075"/>
              <a:gd name="connsiteX38" fmla="*/ 2442354 w 4294905"/>
              <a:gd name="connsiteY38" fmla="*/ 1531917 h 2755075"/>
              <a:gd name="connsiteX39" fmla="*/ 2537357 w 4294905"/>
              <a:gd name="connsiteY39" fmla="*/ 1555667 h 2755075"/>
              <a:gd name="connsiteX40" fmla="*/ 2572983 w 4294905"/>
              <a:gd name="connsiteY40" fmla="*/ 1579418 h 2755075"/>
              <a:gd name="connsiteX41" fmla="*/ 2703611 w 4294905"/>
              <a:gd name="connsiteY41" fmla="*/ 1626919 h 2755075"/>
              <a:gd name="connsiteX42" fmla="*/ 2786739 w 4294905"/>
              <a:gd name="connsiteY42" fmla="*/ 1662545 h 2755075"/>
              <a:gd name="connsiteX43" fmla="*/ 2857991 w 4294905"/>
              <a:gd name="connsiteY43" fmla="*/ 1710047 h 2755075"/>
              <a:gd name="connsiteX44" fmla="*/ 2917367 w 4294905"/>
              <a:gd name="connsiteY44" fmla="*/ 1793174 h 2755075"/>
              <a:gd name="connsiteX45" fmla="*/ 2941118 w 4294905"/>
              <a:gd name="connsiteY45" fmla="*/ 1840675 h 2755075"/>
              <a:gd name="connsiteX46" fmla="*/ 2976744 w 4294905"/>
              <a:gd name="connsiteY46" fmla="*/ 1864426 h 2755075"/>
              <a:gd name="connsiteX47" fmla="*/ 2988619 w 4294905"/>
              <a:gd name="connsiteY47" fmla="*/ 1900052 h 2755075"/>
              <a:gd name="connsiteX48" fmla="*/ 3036121 w 4294905"/>
              <a:gd name="connsiteY48" fmla="*/ 1971304 h 2755075"/>
              <a:gd name="connsiteX49" fmla="*/ 3059871 w 4294905"/>
              <a:gd name="connsiteY49" fmla="*/ 2042556 h 2755075"/>
              <a:gd name="connsiteX50" fmla="*/ 3071747 w 4294905"/>
              <a:gd name="connsiteY50" fmla="*/ 2078182 h 2755075"/>
              <a:gd name="connsiteX51" fmla="*/ 3095497 w 4294905"/>
              <a:gd name="connsiteY51" fmla="*/ 2113808 h 2755075"/>
              <a:gd name="connsiteX52" fmla="*/ 3131123 w 4294905"/>
              <a:gd name="connsiteY52" fmla="*/ 2185060 h 2755075"/>
              <a:gd name="connsiteX53" fmla="*/ 3166749 w 4294905"/>
              <a:gd name="connsiteY53" fmla="*/ 2268187 h 2755075"/>
              <a:gd name="connsiteX54" fmla="*/ 3190500 w 4294905"/>
              <a:gd name="connsiteY54" fmla="*/ 2339439 h 2755075"/>
              <a:gd name="connsiteX55" fmla="*/ 3202375 w 4294905"/>
              <a:gd name="connsiteY55" fmla="*/ 2375065 h 2755075"/>
              <a:gd name="connsiteX56" fmla="*/ 3249876 w 4294905"/>
              <a:gd name="connsiteY56" fmla="*/ 2446317 h 2755075"/>
              <a:gd name="connsiteX57" fmla="*/ 3309253 w 4294905"/>
              <a:gd name="connsiteY57" fmla="*/ 2553195 h 2755075"/>
              <a:gd name="connsiteX58" fmla="*/ 3333004 w 4294905"/>
              <a:gd name="connsiteY58" fmla="*/ 2588821 h 2755075"/>
              <a:gd name="connsiteX59" fmla="*/ 3416131 w 4294905"/>
              <a:gd name="connsiteY59" fmla="*/ 2671948 h 2755075"/>
              <a:gd name="connsiteX60" fmla="*/ 3428006 w 4294905"/>
              <a:gd name="connsiteY60" fmla="*/ 2707574 h 2755075"/>
              <a:gd name="connsiteX61" fmla="*/ 3475508 w 4294905"/>
              <a:gd name="connsiteY61" fmla="*/ 2719449 h 2755075"/>
              <a:gd name="connsiteX62" fmla="*/ 3511134 w 4294905"/>
              <a:gd name="connsiteY62" fmla="*/ 2731325 h 2755075"/>
              <a:gd name="connsiteX63" fmla="*/ 3606136 w 4294905"/>
              <a:gd name="connsiteY63" fmla="*/ 2755075 h 2755075"/>
              <a:gd name="connsiteX64" fmla="*/ 3867393 w 4294905"/>
              <a:gd name="connsiteY64" fmla="*/ 2743200 h 2755075"/>
              <a:gd name="connsiteX65" fmla="*/ 3938645 w 4294905"/>
              <a:gd name="connsiteY65" fmla="*/ 2707574 h 2755075"/>
              <a:gd name="connsiteX66" fmla="*/ 3974271 w 4294905"/>
              <a:gd name="connsiteY66" fmla="*/ 2695699 h 2755075"/>
              <a:gd name="connsiteX67" fmla="*/ 3998022 w 4294905"/>
              <a:gd name="connsiteY67" fmla="*/ 2660073 h 2755075"/>
              <a:gd name="connsiteX68" fmla="*/ 4033648 w 4294905"/>
              <a:gd name="connsiteY68" fmla="*/ 2648197 h 2755075"/>
              <a:gd name="connsiteX69" fmla="*/ 4069274 w 4294905"/>
              <a:gd name="connsiteY69" fmla="*/ 2624447 h 2755075"/>
              <a:gd name="connsiteX70" fmla="*/ 4116775 w 4294905"/>
              <a:gd name="connsiteY70" fmla="*/ 2553195 h 2755075"/>
              <a:gd name="connsiteX71" fmla="*/ 4164276 w 4294905"/>
              <a:gd name="connsiteY71" fmla="*/ 2481943 h 2755075"/>
              <a:gd name="connsiteX72" fmla="*/ 4188027 w 4294905"/>
              <a:gd name="connsiteY72" fmla="*/ 2446317 h 2755075"/>
              <a:gd name="connsiteX73" fmla="*/ 4211778 w 4294905"/>
              <a:gd name="connsiteY73" fmla="*/ 2410691 h 2755075"/>
              <a:gd name="connsiteX74" fmla="*/ 4247404 w 4294905"/>
              <a:gd name="connsiteY74" fmla="*/ 2303813 h 2755075"/>
              <a:gd name="connsiteX75" fmla="*/ 4259279 w 4294905"/>
              <a:gd name="connsiteY75" fmla="*/ 2268187 h 2755075"/>
              <a:gd name="connsiteX76" fmla="*/ 4271154 w 4294905"/>
              <a:gd name="connsiteY76" fmla="*/ 2232561 h 2755075"/>
              <a:gd name="connsiteX77" fmla="*/ 4283030 w 4294905"/>
              <a:gd name="connsiteY77" fmla="*/ 1900052 h 2755075"/>
              <a:gd name="connsiteX78" fmla="*/ 4294905 w 4294905"/>
              <a:gd name="connsiteY78" fmla="*/ 1864426 h 2755075"/>
              <a:gd name="connsiteX79" fmla="*/ 4283030 w 4294905"/>
              <a:gd name="connsiteY79" fmla="*/ 1603169 h 2755075"/>
              <a:gd name="connsiteX80" fmla="*/ 4247404 w 4294905"/>
              <a:gd name="connsiteY80" fmla="*/ 1484416 h 2755075"/>
              <a:gd name="connsiteX81" fmla="*/ 4235528 w 4294905"/>
              <a:gd name="connsiteY81" fmla="*/ 1448790 h 2755075"/>
              <a:gd name="connsiteX82" fmla="*/ 4223653 w 4294905"/>
              <a:gd name="connsiteY82" fmla="*/ 1365662 h 2755075"/>
              <a:gd name="connsiteX83" fmla="*/ 4199902 w 4294905"/>
              <a:gd name="connsiteY83" fmla="*/ 1187532 h 2755075"/>
              <a:gd name="connsiteX84" fmla="*/ 4188027 w 4294905"/>
              <a:gd name="connsiteY84" fmla="*/ 1140031 h 2755075"/>
              <a:gd name="connsiteX85" fmla="*/ 4164276 w 4294905"/>
              <a:gd name="connsiteY85" fmla="*/ 629392 h 2755075"/>
              <a:gd name="connsiteX86" fmla="*/ 4152401 w 4294905"/>
              <a:gd name="connsiteY86" fmla="*/ 593766 h 2755075"/>
              <a:gd name="connsiteX87" fmla="*/ 4104900 w 4294905"/>
              <a:gd name="connsiteY87" fmla="*/ 427512 h 2755075"/>
              <a:gd name="connsiteX88" fmla="*/ 3998022 w 4294905"/>
              <a:gd name="connsiteY88" fmla="*/ 332509 h 2755075"/>
              <a:gd name="connsiteX89" fmla="*/ 3926770 w 4294905"/>
              <a:gd name="connsiteY89" fmla="*/ 273132 h 2755075"/>
              <a:gd name="connsiteX90" fmla="*/ 3891144 w 4294905"/>
              <a:gd name="connsiteY90" fmla="*/ 261257 h 2755075"/>
              <a:gd name="connsiteX91" fmla="*/ 3855518 w 4294905"/>
              <a:gd name="connsiteY91" fmla="*/ 237506 h 2755075"/>
              <a:gd name="connsiteX92" fmla="*/ 3760515 w 4294905"/>
              <a:gd name="connsiteY92" fmla="*/ 213756 h 2755075"/>
              <a:gd name="connsiteX93" fmla="*/ 3677388 w 4294905"/>
              <a:gd name="connsiteY93" fmla="*/ 190005 h 2755075"/>
              <a:gd name="connsiteX94" fmla="*/ 3618011 w 4294905"/>
              <a:gd name="connsiteY94" fmla="*/ 178130 h 2755075"/>
              <a:gd name="connsiteX95" fmla="*/ 3546760 w 4294905"/>
              <a:gd name="connsiteY95" fmla="*/ 154379 h 2755075"/>
              <a:gd name="connsiteX96" fmla="*/ 3511134 w 4294905"/>
              <a:gd name="connsiteY96" fmla="*/ 142504 h 2755075"/>
              <a:gd name="connsiteX97" fmla="*/ 3451757 w 4294905"/>
              <a:gd name="connsiteY97" fmla="*/ 130629 h 2755075"/>
              <a:gd name="connsiteX98" fmla="*/ 3404256 w 4294905"/>
              <a:gd name="connsiteY98" fmla="*/ 118753 h 2755075"/>
              <a:gd name="connsiteX99" fmla="*/ 3202375 w 4294905"/>
              <a:gd name="connsiteY99" fmla="*/ 106878 h 2755075"/>
              <a:gd name="connsiteX100" fmla="*/ 2466105 w 4294905"/>
              <a:gd name="connsiteY100" fmla="*/ 83127 h 2755075"/>
              <a:gd name="connsiteX101" fmla="*/ 2323601 w 4294905"/>
              <a:gd name="connsiteY101" fmla="*/ 47501 h 2755075"/>
              <a:gd name="connsiteX102" fmla="*/ 2228598 w 4294905"/>
              <a:gd name="connsiteY102" fmla="*/ 23751 h 2755075"/>
              <a:gd name="connsiteX103" fmla="*/ 2181097 w 4294905"/>
              <a:gd name="connsiteY103" fmla="*/ 11875 h 2755075"/>
              <a:gd name="connsiteX104" fmla="*/ 1872339 w 4294905"/>
              <a:gd name="connsiteY104" fmla="*/ 35626 h 2755075"/>
              <a:gd name="connsiteX105" fmla="*/ 1836713 w 4294905"/>
              <a:gd name="connsiteY105" fmla="*/ 47501 h 2755075"/>
              <a:gd name="connsiteX106" fmla="*/ 530427 w 4294905"/>
              <a:gd name="connsiteY106" fmla="*/ 35626 h 2755075"/>
              <a:gd name="connsiteX107" fmla="*/ 459175 w 4294905"/>
              <a:gd name="connsiteY107" fmla="*/ 23751 h 2755075"/>
              <a:gd name="connsiteX108" fmla="*/ 364172 w 4294905"/>
              <a:gd name="connsiteY108" fmla="*/ 0 h 2755075"/>
              <a:gd name="connsiteX109" fmla="*/ 281045 w 4294905"/>
              <a:gd name="connsiteY109" fmla="*/ 23751 h 2755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294905" h="2755075">
                <a:moveTo>
                  <a:pt x="459175" y="35626"/>
                </a:moveTo>
                <a:cubicBezTo>
                  <a:pt x="423549" y="31668"/>
                  <a:pt x="387782" y="28820"/>
                  <a:pt x="352297" y="23751"/>
                </a:cubicBezTo>
                <a:cubicBezTo>
                  <a:pt x="332316" y="20896"/>
                  <a:pt x="313105" y="11875"/>
                  <a:pt x="292921" y="11875"/>
                </a:cubicBezTo>
                <a:cubicBezTo>
                  <a:pt x="245255" y="11875"/>
                  <a:pt x="197918" y="19792"/>
                  <a:pt x="150417" y="23751"/>
                </a:cubicBezTo>
                <a:cubicBezTo>
                  <a:pt x="121440" y="33410"/>
                  <a:pt x="102187" y="36355"/>
                  <a:pt x="79165" y="59377"/>
                </a:cubicBezTo>
                <a:cubicBezTo>
                  <a:pt x="0" y="138542"/>
                  <a:pt x="114786" y="55423"/>
                  <a:pt x="19788" y="118753"/>
                </a:cubicBezTo>
                <a:cubicBezTo>
                  <a:pt x="23746" y="166254"/>
                  <a:pt x="22315" y="214517"/>
                  <a:pt x="31663" y="261257"/>
                </a:cubicBezTo>
                <a:cubicBezTo>
                  <a:pt x="40025" y="303067"/>
                  <a:pt x="61461" y="296081"/>
                  <a:pt x="91040" y="308758"/>
                </a:cubicBezTo>
                <a:cubicBezTo>
                  <a:pt x="107311" y="315731"/>
                  <a:pt x="123529" y="323127"/>
                  <a:pt x="138541" y="332509"/>
                </a:cubicBezTo>
                <a:cubicBezTo>
                  <a:pt x="155325" y="342999"/>
                  <a:pt x="168858" y="358315"/>
                  <a:pt x="186043" y="368135"/>
                </a:cubicBezTo>
                <a:cubicBezTo>
                  <a:pt x="196911" y="374345"/>
                  <a:pt x="209948" y="375615"/>
                  <a:pt x="221669" y="380010"/>
                </a:cubicBezTo>
                <a:cubicBezTo>
                  <a:pt x="241628" y="387495"/>
                  <a:pt x="261566" y="395103"/>
                  <a:pt x="281045" y="403761"/>
                </a:cubicBezTo>
                <a:cubicBezTo>
                  <a:pt x="312644" y="417805"/>
                  <a:pt x="330914" y="432735"/>
                  <a:pt x="364172" y="439387"/>
                </a:cubicBezTo>
                <a:cubicBezTo>
                  <a:pt x="391619" y="444876"/>
                  <a:pt x="419591" y="447304"/>
                  <a:pt x="447300" y="451262"/>
                </a:cubicBezTo>
                <a:cubicBezTo>
                  <a:pt x="459175" y="455221"/>
                  <a:pt x="470890" y="459699"/>
                  <a:pt x="482926" y="463138"/>
                </a:cubicBezTo>
                <a:cubicBezTo>
                  <a:pt x="636225" y="506938"/>
                  <a:pt x="718936" y="480557"/>
                  <a:pt x="934188" y="486888"/>
                </a:cubicBezTo>
                <a:lnTo>
                  <a:pt x="1076692" y="534390"/>
                </a:lnTo>
                <a:lnTo>
                  <a:pt x="1112318" y="546265"/>
                </a:lnTo>
                <a:cubicBezTo>
                  <a:pt x="1124193" y="550223"/>
                  <a:pt x="1136748" y="552542"/>
                  <a:pt x="1147944" y="558140"/>
                </a:cubicBezTo>
                <a:cubicBezTo>
                  <a:pt x="1163778" y="566057"/>
                  <a:pt x="1179009" y="575316"/>
                  <a:pt x="1195445" y="581891"/>
                </a:cubicBezTo>
                <a:cubicBezTo>
                  <a:pt x="1218690" y="591189"/>
                  <a:pt x="1245866" y="591755"/>
                  <a:pt x="1266697" y="605642"/>
                </a:cubicBezTo>
                <a:cubicBezTo>
                  <a:pt x="1278339" y="613403"/>
                  <a:pt x="1367864" y="671183"/>
                  <a:pt x="1385450" y="688769"/>
                </a:cubicBezTo>
                <a:cubicBezTo>
                  <a:pt x="1395542" y="698861"/>
                  <a:pt x="1399653" y="713786"/>
                  <a:pt x="1409201" y="724395"/>
                </a:cubicBezTo>
                <a:cubicBezTo>
                  <a:pt x="1435415" y="753522"/>
                  <a:pt x="1468816" y="776173"/>
                  <a:pt x="1492328" y="807522"/>
                </a:cubicBezTo>
                <a:cubicBezTo>
                  <a:pt x="1536518" y="866441"/>
                  <a:pt x="1511486" y="844044"/>
                  <a:pt x="1563580" y="878774"/>
                </a:cubicBezTo>
                <a:cubicBezTo>
                  <a:pt x="1622549" y="967227"/>
                  <a:pt x="1546760" y="858590"/>
                  <a:pt x="1622957" y="950026"/>
                </a:cubicBezTo>
                <a:cubicBezTo>
                  <a:pt x="1656671" y="990482"/>
                  <a:pt x="1639553" y="990372"/>
                  <a:pt x="1682334" y="1033153"/>
                </a:cubicBezTo>
                <a:cubicBezTo>
                  <a:pt x="1692426" y="1043245"/>
                  <a:pt x="1706085" y="1048987"/>
                  <a:pt x="1717960" y="1056904"/>
                </a:cubicBezTo>
                <a:cubicBezTo>
                  <a:pt x="1775822" y="1143699"/>
                  <a:pt x="1698813" y="1040950"/>
                  <a:pt x="1789211" y="1116280"/>
                </a:cubicBezTo>
                <a:cubicBezTo>
                  <a:pt x="1800175" y="1125417"/>
                  <a:pt x="1802870" y="1141814"/>
                  <a:pt x="1812962" y="1151906"/>
                </a:cubicBezTo>
                <a:cubicBezTo>
                  <a:pt x="1835984" y="1174928"/>
                  <a:pt x="1855237" y="1177873"/>
                  <a:pt x="1884214" y="1187532"/>
                </a:cubicBezTo>
                <a:cubicBezTo>
                  <a:pt x="1988296" y="1291614"/>
                  <a:pt x="1856267" y="1164243"/>
                  <a:pt x="1955466" y="1246909"/>
                </a:cubicBezTo>
                <a:cubicBezTo>
                  <a:pt x="1968368" y="1257660"/>
                  <a:pt x="1978190" y="1271784"/>
                  <a:pt x="1991092" y="1282535"/>
                </a:cubicBezTo>
                <a:cubicBezTo>
                  <a:pt x="2021787" y="1308114"/>
                  <a:pt x="2026637" y="1306259"/>
                  <a:pt x="2062344" y="1318161"/>
                </a:cubicBezTo>
                <a:cubicBezTo>
                  <a:pt x="2086095" y="1333995"/>
                  <a:pt x="2106516" y="1356635"/>
                  <a:pt x="2133596" y="1365662"/>
                </a:cubicBezTo>
                <a:cubicBezTo>
                  <a:pt x="2173562" y="1378985"/>
                  <a:pt x="2175639" y="1377811"/>
                  <a:pt x="2216723" y="1401288"/>
                </a:cubicBezTo>
                <a:cubicBezTo>
                  <a:pt x="2229115" y="1408369"/>
                  <a:pt x="2239957" y="1417958"/>
                  <a:pt x="2252349" y="1425039"/>
                </a:cubicBezTo>
                <a:cubicBezTo>
                  <a:pt x="2267719" y="1433822"/>
                  <a:pt x="2284838" y="1439408"/>
                  <a:pt x="2299850" y="1448790"/>
                </a:cubicBezTo>
                <a:cubicBezTo>
                  <a:pt x="2353501" y="1482322"/>
                  <a:pt x="2369316" y="1517310"/>
                  <a:pt x="2442354" y="1531917"/>
                </a:cubicBezTo>
                <a:cubicBezTo>
                  <a:pt x="2514006" y="1546247"/>
                  <a:pt x="2482582" y="1537409"/>
                  <a:pt x="2537357" y="1555667"/>
                </a:cubicBezTo>
                <a:cubicBezTo>
                  <a:pt x="2549232" y="1563584"/>
                  <a:pt x="2559941" y="1573621"/>
                  <a:pt x="2572983" y="1579418"/>
                </a:cubicBezTo>
                <a:cubicBezTo>
                  <a:pt x="2672736" y="1623753"/>
                  <a:pt x="2613941" y="1582084"/>
                  <a:pt x="2703611" y="1626919"/>
                </a:cubicBezTo>
                <a:cubicBezTo>
                  <a:pt x="2785622" y="1667924"/>
                  <a:pt x="2687877" y="1637831"/>
                  <a:pt x="2786739" y="1662545"/>
                </a:cubicBezTo>
                <a:cubicBezTo>
                  <a:pt x="2810490" y="1678379"/>
                  <a:pt x="2840864" y="1687211"/>
                  <a:pt x="2857991" y="1710047"/>
                </a:cubicBezTo>
                <a:cubicBezTo>
                  <a:pt x="2873290" y="1730445"/>
                  <a:pt x="2903472" y="1768857"/>
                  <a:pt x="2917367" y="1793174"/>
                </a:cubicBezTo>
                <a:cubicBezTo>
                  <a:pt x="2926150" y="1808544"/>
                  <a:pt x="2929785" y="1827075"/>
                  <a:pt x="2941118" y="1840675"/>
                </a:cubicBezTo>
                <a:cubicBezTo>
                  <a:pt x="2950255" y="1851639"/>
                  <a:pt x="2964869" y="1856509"/>
                  <a:pt x="2976744" y="1864426"/>
                </a:cubicBezTo>
                <a:cubicBezTo>
                  <a:pt x="2980702" y="1876301"/>
                  <a:pt x="2982540" y="1889110"/>
                  <a:pt x="2988619" y="1900052"/>
                </a:cubicBezTo>
                <a:cubicBezTo>
                  <a:pt x="3002482" y="1925005"/>
                  <a:pt x="3036121" y="1971304"/>
                  <a:pt x="3036121" y="1971304"/>
                </a:cubicBezTo>
                <a:lnTo>
                  <a:pt x="3059871" y="2042556"/>
                </a:lnTo>
                <a:cubicBezTo>
                  <a:pt x="3063829" y="2054431"/>
                  <a:pt x="3064804" y="2067766"/>
                  <a:pt x="3071747" y="2078182"/>
                </a:cubicBezTo>
                <a:cubicBezTo>
                  <a:pt x="3079664" y="2090057"/>
                  <a:pt x="3089114" y="2101042"/>
                  <a:pt x="3095497" y="2113808"/>
                </a:cubicBezTo>
                <a:cubicBezTo>
                  <a:pt x="3144658" y="2212132"/>
                  <a:pt x="3063062" y="2082970"/>
                  <a:pt x="3131123" y="2185060"/>
                </a:cubicBezTo>
                <a:cubicBezTo>
                  <a:pt x="3162535" y="2310711"/>
                  <a:pt x="3119887" y="2162749"/>
                  <a:pt x="3166749" y="2268187"/>
                </a:cubicBezTo>
                <a:cubicBezTo>
                  <a:pt x="3176917" y="2291065"/>
                  <a:pt x="3182583" y="2315688"/>
                  <a:pt x="3190500" y="2339439"/>
                </a:cubicBezTo>
                <a:cubicBezTo>
                  <a:pt x="3194458" y="2351314"/>
                  <a:pt x="3195431" y="2364650"/>
                  <a:pt x="3202375" y="2375065"/>
                </a:cubicBezTo>
                <a:cubicBezTo>
                  <a:pt x="3218209" y="2398816"/>
                  <a:pt x="3240849" y="2419237"/>
                  <a:pt x="3249876" y="2446317"/>
                </a:cubicBezTo>
                <a:cubicBezTo>
                  <a:pt x="3270779" y="2509022"/>
                  <a:pt x="3254809" y="2471529"/>
                  <a:pt x="3309253" y="2553195"/>
                </a:cubicBezTo>
                <a:cubicBezTo>
                  <a:pt x="3317170" y="2565070"/>
                  <a:pt x="3321586" y="2580257"/>
                  <a:pt x="3333004" y="2588821"/>
                </a:cubicBezTo>
                <a:cubicBezTo>
                  <a:pt x="3396339" y="2636322"/>
                  <a:pt x="3368630" y="2608613"/>
                  <a:pt x="3416131" y="2671948"/>
                </a:cubicBezTo>
                <a:cubicBezTo>
                  <a:pt x="3420089" y="2683823"/>
                  <a:pt x="3418231" y="2699754"/>
                  <a:pt x="3428006" y="2707574"/>
                </a:cubicBezTo>
                <a:cubicBezTo>
                  <a:pt x="3440751" y="2717770"/>
                  <a:pt x="3459815" y="2714965"/>
                  <a:pt x="3475508" y="2719449"/>
                </a:cubicBezTo>
                <a:cubicBezTo>
                  <a:pt x="3487544" y="2722888"/>
                  <a:pt x="3498990" y="2728289"/>
                  <a:pt x="3511134" y="2731325"/>
                </a:cubicBezTo>
                <a:lnTo>
                  <a:pt x="3606136" y="2755075"/>
                </a:lnTo>
                <a:cubicBezTo>
                  <a:pt x="3693222" y="2751117"/>
                  <a:pt x="3780495" y="2750152"/>
                  <a:pt x="3867393" y="2743200"/>
                </a:cubicBezTo>
                <a:cubicBezTo>
                  <a:pt x="3902929" y="2740357"/>
                  <a:pt x="3908144" y="2722824"/>
                  <a:pt x="3938645" y="2707574"/>
                </a:cubicBezTo>
                <a:cubicBezTo>
                  <a:pt x="3949841" y="2701976"/>
                  <a:pt x="3962396" y="2699657"/>
                  <a:pt x="3974271" y="2695699"/>
                </a:cubicBezTo>
                <a:cubicBezTo>
                  <a:pt x="3982188" y="2683824"/>
                  <a:pt x="3986877" y="2668989"/>
                  <a:pt x="3998022" y="2660073"/>
                </a:cubicBezTo>
                <a:cubicBezTo>
                  <a:pt x="4007797" y="2652253"/>
                  <a:pt x="4022452" y="2653795"/>
                  <a:pt x="4033648" y="2648197"/>
                </a:cubicBezTo>
                <a:cubicBezTo>
                  <a:pt x="4046413" y="2641814"/>
                  <a:pt x="4057399" y="2632364"/>
                  <a:pt x="4069274" y="2624447"/>
                </a:cubicBezTo>
                <a:cubicBezTo>
                  <a:pt x="4091985" y="2556313"/>
                  <a:pt x="4064885" y="2619911"/>
                  <a:pt x="4116775" y="2553195"/>
                </a:cubicBezTo>
                <a:cubicBezTo>
                  <a:pt x="4134300" y="2530663"/>
                  <a:pt x="4148442" y="2505694"/>
                  <a:pt x="4164276" y="2481943"/>
                </a:cubicBezTo>
                <a:lnTo>
                  <a:pt x="4188027" y="2446317"/>
                </a:lnTo>
                <a:lnTo>
                  <a:pt x="4211778" y="2410691"/>
                </a:lnTo>
                <a:lnTo>
                  <a:pt x="4247404" y="2303813"/>
                </a:lnTo>
                <a:lnTo>
                  <a:pt x="4259279" y="2268187"/>
                </a:lnTo>
                <a:lnTo>
                  <a:pt x="4271154" y="2232561"/>
                </a:lnTo>
                <a:cubicBezTo>
                  <a:pt x="4275113" y="2121725"/>
                  <a:pt x="4275889" y="2010729"/>
                  <a:pt x="4283030" y="1900052"/>
                </a:cubicBezTo>
                <a:cubicBezTo>
                  <a:pt x="4283836" y="1887560"/>
                  <a:pt x="4294905" y="1876944"/>
                  <a:pt x="4294905" y="1864426"/>
                </a:cubicBezTo>
                <a:cubicBezTo>
                  <a:pt x="4294905" y="1777250"/>
                  <a:pt x="4289716" y="1690088"/>
                  <a:pt x="4283030" y="1603169"/>
                </a:cubicBezTo>
                <a:cubicBezTo>
                  <a:pt x="4281236" y="1579841"/>
                  <a:pt x="4251537" y="1496816"/>
                  <a:pt x="4247404" y="1484416"/>
                </a:cubicBezTo>
                <a:lnTo>
                  <a:pt x="4235528" y="1448790"/>
                </a:lnTo>
                <a:cubicBezTo>
                  <a:pt x="4231570" y="1421081"/>
                  <a:pt x="4227352" y="1393407"/>
                  <a:pt x="4223653" y="1365662"/>
                </a:cubicBezTo>
                <a:cubicBezTo>
                  <a:pt x="4218481" y="1326870"/>
                  <a:pt x="4207368" y="1228592"/>
                  <a:pt x="4199902" y="1187532"/>
                </a:cubicBezTo>
                <a:cubicBezTo>
                  <a:pt x="4196982" y="1171474"/>
                  <a:pt x="4191985" y="1155865"/>
                  <a:pt x="4188027" y="1140031"/>
                </a:cubicBezTo>
                <a:cubicBezTo>
                  <a:pt x="4185900" y="1063459"/>
                  <a:pt x="4194248" y="779247"/>
                  <a:pt x="4164276" y="629392"/>
                </a:cubicBezTo>
                <a:cubicBezTo>
                  <a:pt x="4161821" y="617117"/>
                  <a:pt x="4155695" y="605843"/>
                  <a:pt x="4152401" y="593766"/>
                </a:cubicBezTo>
                <a:cubicBezTo>
                  <a:pt x="4150052" y="585152"/>
                  <a:pt x="4117901" y="444846"/>
                  <a:pt x="4104900" y="427512"/>
                </a:cubicBezTo>
                <a:cubicBezTo>
                  <a:pt x="3991326" y="276078"/>
                  <a:pt x="4173459" y="507946"/>
                  <a:pt x="3998022" y="332509"/>
                </a:cubicBezTo>
                <a:cubicBezTo>
                  <a:pt x="3971759" y="306246"/>
                  <a:pt x="3959835" y="289665"/>
                  <a:pt x="3926770" y="273132"/>
                </a:cubicBezTo>
                <a:cubicBezTo>
                  <a:pt x="3915574" y="267534"/>
                  <a:pt x="3903019" y="265215"/>
                  <a:pt x="3891144" y="261257"/>
                </a:cubicBezTo>
                <a:cubicBezTo>
                  <a:pt x="3879269" y="253340"/>
                  <a:pt x="3868284" y="243889"/>
                  <a:pt x="3855518" y="237506"/>
                </a:cubicBezTo>
                <a:cubicBezTo>
                  <a:pt x="3828373" y="223934"/>
                  <a:pt x="3787615" y="220531"/>
                  <a:pt x="3760515" y="213756"/>
                </a:cubicBezTo>
                <a:cubicBezTo>
                  <a:pt x="3601830" y="174084"/>
                  <a:pt x="3877292" y="234427"/>
                  <a:pt x="3677388" y="190005"/>
                </a:cubicBezTo>
                <a:cubicBezTo>
                  <a:pt x="3657684" y="185627"/>
                  <a:pt x="3637484" y="183441"/>
                  <a:pt x="3618011" y="178130"/>
                </a:cubicBezTo>
                <a:cubicBezTo>
                  <a:pt x="3593858" y="171543"/>
                  <a:pt x="3570510" y="162296"/>
                  <a:pt x="3546760" y="154379"/>
                </a:cubicBezTo>
                <a:cubicBezTo>
                  <a:pt x="3534885" y="150421"/>
                  <a:pt x="3523409" y="144959"/>
                  <a:pt x="3511134" y="142504"/>
                </a:cubicBezTo>
                <a:cubicBezTo>
                  <a:pt x="3491342" y="138546"/>
                  <a:pt x="3471461" y="135008"/>
                  <a:pt x="3451757" y="130629"/>
                </a:cubicBezTo>
                <a:cubicBezTo>
                  <a:pt x="3435825" y="127088"/>
                  <a:pt x="3420504" y="120300"/>
                  <a:pt x="3404256" y="118753"/>
                </a:cubicBezTo>
                <a:cubicBezTo>
                  <a:pt x="3337150" y="112362"/>
                  <a:pt x="3269654" y="111083"/>
                  <a:pt x="3202375" y="106878"/>
                </a:cubicBezTo>
                <a:cubicBezTo>
                  <a:pt x="2801794" y="81842"/>
                  <a:pt x="3198736" y="98716"/>
                  <a:pt x="2466105" y="83127"/>
                </a:cubicBezTo>
                <a:cubicBezTo>
                  <a:pt x="2279644" y="52051"/>
                  <a:pt x="2511808" y="94551"/>
                  <a:pt x="2323601" y="47501"/>
                </a:cubicBezTo>
                <a:lnTo>
                  <a:pt x="2228598" y="23751"/>
                </a:lnTo>
                <a:lnTo>
                  <a:pt x="2181097" y="11875"/>
                </a:lnTo>
                <a:cubicBezTo>
                  <a:pt x="2078248" y="17018"/>
                  <a:pt x="1973572" y="13130"/>
                  <a:pt x="1872339" y="35626"/>
                </a:cubicBezTo>
                <a:cubicBezTo>
                  <a:pt x="1860119" y="38341"/>
                  <a:pt x="1848588" y="43543"/>
                  <a:pt x="1836713" y="47501"/>
                </a:cubicBezTo>
                <a:lnTo>
                  <a:pt x="530427" y="35626"/>
                </a:lnTo>
                <a:cubicBezTo>
                  <a:pt x="506352" y="35211"/>
                  <a:pt x="482865" y="28058"/>
                  <a:pt x="459175" y="23751"/>
                </a:cubicBezTo>
                <a:cubicBezTo>
                  <a:pt x="396126" y="12287"/>
                  <a:pt x="413612" y="16479"/>
                  <a:pt x="364172" y="0"/>
                </a:cubicBezTo>
                <a:cubicBezTo>
                  <a:pt x="296116" y="13611"/>
                  <a:pt x="322849" y="2848"/>
                  <a:pt x="281045" y="23751"/>
                </a:cubicBezTo>
              </a:path>
            </a:pathLst>
          </a:custGeom>
        </p:spPr>
        <p:style>
          <a:lnRef idx="3">
            <a:schemeClr val="dk1"/>
          </a:lnRef>
          <a:fillRef idx="0">
            <a:schemeClr val="dk1"/>
          </a:fillRef>
          <a:effectRef idx="2">
            <a:schemeClr val="dk1"/>
          </a:effectRef>
          <a:fontRef idx="minor">
            <a:schemeClr val="tx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428625" y="214313"/>
            <a:ext cx="4714875" cy="500062"/>
          </a:xfrm>
        </p:spPr>
        <p:txBody>
          <a:bodyPr/>
          <a:lstStyle/>
          <a:p>
            <a:pPr>
              <a:defRPr/>
            </a:pPr>
            <a:r>
              <a:rPr lang="en-US" dirty="0" smtClean="0"/>
              <a:t>NRE Underground</a:t>
            </a:r>
            <a:endParaRPr lang="en-US" dirty="0"/>
          </a:p>
        </p:txBody>
      </p:sp>
      <p:pic>
        <p:nvPicPr>
          <p:cNvPr id="53250" name="Picture 2" descr="\\corp.coalservices.com.au\data-user\Not Replicated\SYD\steve.tonegato\My Documents\International Mines Rescue Competion\COMPETITION EVENTS\NRE\NREGIBSONS.jpg"/>
          <p:cNvPicPr>
            <a:picLocks noChangeAspect="1" noChangeArrowheads="1"/>
          </p:cNvPicPr>
          <p:nvPr/>
        </p:nvPicPr>
        <p:blipFill>
          <a:blip r:embed="rId3"/>
          <a:srcRect/>
          <a:stretch>
            <a:fillRect/>
          </a:stretch>
        </p:blipFill>
        <p:spPr bwMode="auto">
          <a:xfrm>
            <a:off x="0" y="0"/>
            <a:ext cx="9093200" cy="6858000"/>
          </a:xfrm>
          <a:prstGeom prst="rect">
            <a:avLst/>
          </a:prstGeom>
          <a:noFill/>
          <a:ln w="9525">
            <a:noFill/>
            <a:miter lim="800000"/>
            <a:headEnd/>
            <a:tailEnd/>
          </a:ln>
        </p:spPr>
      </p:pic>
      <p:pic>
        <p:nvPicPr>
          <p:cNvPr id="5122" name="Picture 2" descr="C:\Users\steve.tonegato.CSPL.000\Desktop\IMRC REPORT PRESENTATION\NRE ug photos\IMG_9100.jpg"/>
          <p:cNvPicPr>
            <a:picLocks noChangeAspect="1" noChangeArrowheads="1"/>
          </p:cNvPicPr>
          <p:nvPr/>
        </p:nvPicPr>
        <p:blipFill>
          <a:blip r:embed="rId4"/>
          <a:srcRect/>
          <a:stretch>
            <a:fillRect/>
          </a:stretch>
        </p:blipFill>
        <p:spPr bwMode="auto">
          <a:xfrm>
            <a:off x="4929188" y="3644900"/>
            <a:ext cx="4214812" cy="2809875"/>
          </a:xfrm>
          <a:prstGeom prst="rect">
            <a:avLst/>
          </a:prstGeom>
          <a:noFill/>
          <a:ln w="9525">
            <a:noFill/>
            <a:miter lim="800000"/>
            <a:headEnd/>
            <a:tailEnd/>
          </a:ln>
        </p:spPr>
      </p:pic>
      <p:pic>
        <p:nvPicPr>
          <p:cNvPr id="5123" name="Picture 3" descr="C:\Users\steve.tonegato.CSPL.000\Desktop\IMRC REPORT PRESENTATION\NRE ug photos\IMG_9076.jpg"/>
          <p:cNvPicPr>
            <a:picLocks noChangeAspect="1" noChangeArrowheads="1"/>
          </p:cNvPicPr>
          <p:nvPr/>
        </p:nvPicPr>
        <p:blipFill>
          <a:blip r:embed="rId5"/>
          <a:srcRect/>
          <a:stretch>
            <a:fillRect/>
          </a:stretch>
        </p:blipFill>
        <p:spPr bwMode="auto">
          <a:xfrm>
            <a:off x="4787900" y="0"/>
            <a:ext cx="4179888" cy="2786063"/>
          </a:xfrm>
          <a:prstGeom prst="rect">
            <a:avLst/>
          </a:prstGeom>
          <a:noFill/>
          <a:ln w="9525">
            <a:noFill/>
            <a:miter lim="800000"/>
            <a:headEnd/>
            <a:tailEnd/>
          </a:ln>
        </p:spPr>
      </p:pic>
      <p:pic>
        <p:nvPicPr>
          <p:cNvPr id="5125" name="Picture 5" descr="C:\Users\steve.tonegato.CSPL.000\Desktop\IMRC REPORT PRESENTATION\NRE ug photos\IMG_9092.jpg"/>
          <p:cNvPicPr>
            <a:picLocks noChangeAspect="1" noChangeArrowheads="1"/>
          </p:cNvPicPr>
          <p:nvPr/>
        </p:nvPicPr>
        <p:blipFill>
          <a:blip r:embed="rId6"/>
          <a:srcRect/>
          <a:stretch>
            <a:fillRect/>
          </a:stretch>
        </p:blipFill>
        <p:spPr bwMode="auto">
          <a:xfrm>
            <a:off x="395288" y="0"/>
            <a:ext cx="4176712" cy="2786063"/>
          </a:xfrm>
          <a:prstGeom prst="rect">
            <a:avLst/>
          </a:prstGeom>
          <a:noFill/>
          <a:ln w="9525">
            <a:noFill/>
            <a:miter lim="800000"/>
            <a:headEnd/>
            <a:tailEnd/>
          </a:ln>
        </p:spPr>
      </p:pic>
      <p:pic>
        <p:nvPicPr>
          <p:cNvPr id="9" name="Picture 3" descr="C:\Users\steve.tonegato.CSPL.000\Desktop\IMRC REPORT PRESENTATION\NRE ug photos\IMG_9076.jpg"/>
          <p:cNvPicPr>
            <a:picLocks noChangeAspect="1" noChangeArrowheads="1"/>
          </p:cNvPicPr>
          <p:nvPr/>
        </p:nvPicPr>
        <p:blipFill>
          <a:blip r:embed="rId7"/>
          <a:srcRect/>
          <a:stretch>
            <a:fillRect/>
          </a:stretch>
        </p:blipFill>
        <p:spPr bwMode="auto">
          <a:xfrm>
            <a:off x="142875" y="3357563"/>
            <a:ext cx="322263" cy="214312"/>
          </a:xfrm>
          <a:prstGeom prst="rect">
            <a:avLst/>
          </a:prstGeom>
          <a:noFill/>
          <a:ln w="9525">
            <a:noFill/>
            <a:miter lim="800000"/>
            <a:headEnd/>
            <a:tailEnd/>
          </a:ln>
        </p:spPr>
      </p:pic>
      <p:pic>
        <p:nvPicPr>
          <p:cNvPr id="10" name="Picture 5" descr="C:\Users\steve.tonegato.CSPL.000\Desktop\IMRC REPORT PRESENTATION\NRE ug photos\IMG_9092.jpg"/>
          <p:cNvPicPr>
            <a:picLocks noChangeAspect="1" noChangeArrowheads="1"/>
          </p:cNvPicPr>
          <p:nvPr/>
        </p:nvPicPr>
        <p:blipFill>
          <a:blip r:embed="rId8"/>
          <a:srcRect/>
          <a:stretch>
            <a:fillRect/>
          </a:stretch>
        </p:blipFill>
        <p:spPr bwMode="auto">
          <a:xfrm>
            <a:off x="142875" y="3071813"/>
            <a:ext cx="320675" cy="214312"/>
          </a:xfrm>
          <a:prstGeom prst="rect">
            <a:avLst/>
          </a:prstGeom>
          <a:noFill/>
          <a:ln w="9525">
            <a:noFill/>
            <a:miter lim="800000"/>
            <a:headEnd/>
            <a:tailEnd/>
          </a:ln>
        </p:spPr>
      </p:pic>
      <p:pic>
        <p:nvPicPr>
          <p:cNvPr id="11" name="Picture 2" descr="C:\Users\steve.tonegato.CSPL.000\Desktop\IMRC REPORT PRESENTATION\NRE ug photos\IMG_9100.jpg"/>
          <p:cNvPicPr>
            <a:picLocks noChangeAspect="1" noChangeArrowheads="1"/>
          </p:cNvPicPr>
          <p:nvPr/>
        </p:nvPicPr>
        <p:blipFill>
          <a:blip r:embed="rId9"/>
          <a:srcRect/>
          <a:stretch>
            <a:fillRect/>
          </a:stretch>
        </p:blipFill>
        <p:spPr bwMode="auto">
          <a:xfrm>
            <a:off x="571500" y="3071813"/>
            <a:ext cx="320675" cy="214312"/>
          </a:xfrm>
          <a:prstGeom prst="rect">
            <a:avLst/>
          </a:prstGeom>
          <a:noFill/>
          <a:ln w="9525">
            <a:noFill/>
            <a:miter lim="800000"/>
            <a:headEnd/>
            <a:tailEnd/>
          </a:ln>
        </p:spPr>
      </p:pic>
      <p:pic>
        <p:nvPicPr>
          <p:cNvPr id="5127" name="Picture 7" descr="O:\Mines Rescue\Southern\COMPETITIONS\INTERNATIONAL 2010\Photos\Professional Photos\IMG_9110.jpg"/>
          <p:cNvPicPr>
            <a:picLocks noChangeAspect="1" noChangeArrowheads="1"/>
          </p:cNvPicPr>
          <p:nvPr/>
        </p:nvPicPr>
        <p:blipFill>
          <a:blip r:embed="rId10"/>
          <a:srcRect/>
          <a:stretch>
            <a:fillRect/>
          </a:stretch>
        </p:blipFill>
        <p:spPr bwMode="auto">
          <a:xfrm>
            <a:off x="1143000" y="3357563"/>
            <a:ext cx="285750" cy="190500"/>
          </a:xfrm>
          <a:prstGeom prst="rect">
            <a:avLst/>
          </a:prstGeom>
          <a:noFill/>
          <a:ln w="9525">
            <a:noFill/>
            <a:miter lim="800000"/>
            <a:headEnd/>
            <a:tailEnd/>
          </a:ln>
        </p:spPr>
      </p:pic>
      <p:pic>
        <p:nvPicPr>
          <p:cNvPr id="13" name="Picture 7" descr="O:\Mines Rescue\Southern\COMPETITIONS\INTERNATIONAL 2010\Photos\Professional Photos\IMG_9110.jpg"/>
          <p:cNvPicPr>
            <a:picLocks noChangeAspect="1" noChangeArrowheads="1"/>
          </p:cNvPicPr>
          <p:nvPr/>
        </p:nvPicPr>
        <p:blipFill>
          <a:blip r:embed="rId11"/>
          <a:srcRect/>
          <a:stretch>
            <a:fillRect/>
          </a:stretch>
        </p:blipFill>
        <p:spPr bwMode="auto">
          <a:xfrm>
            <a:off x="179388" y="3644900"/>
            <a:ext cx="4392612" cy="2928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5125"/>
                                        </p:tgtEl>
                                      </p:cBhvr>
                                    </p:animEffect>
                                    <p:set>
                                      <p:cBhvr>
                                        <p:cTn id="7" dur="1" fill="hold">
                                          <p:stCondLst>
                                            <p:cond delay="499"/>
                                          </p:stCondLst>
                                        </p:cTn>
                                        <p:tgtEl>
                                          <p:spTgt spid="5125"/>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dissolve">
                                      <p:cBhvr>
                                        <p:cTn id="15" dur="500"/>
                                        <p:tgtEl>
                                          <p:spTgt spid="5123"/>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xit" presetSubtype="0" fill="hold" nodeType="clickEffect">
                                  <p:stCondLst>
                                    <p:cond delay="0"/>
                                  </p:stCondLst>
                                  <p:childTnLst>
                                    <p:animEffect transition="out" filter="dissolve">
                                      <p:cBhvr>
                                        <p:cTn id="19" dur="500"/>
                                        <p:tgtEl>
                                          <p:spTgt spid="5123"/>
                                        </p:tgtEl>
                                      </p:cBhvr>
                                    </p:animEffect>
                                    <p:set>
                                      <p:cBhvr>
                                        <p:cTn id="20" dur="1" fill="hold">
                                          <p:stCondLst>
                                            <p:cond delay="499"/>
                                          </p:stCondLst>
                                        </p:cTn>
                                        <p:tgtEl>
                                          <p:spTgt spid="5123"/>
                                        </p:tgtEl>
                                        <p:attrNameLst>
                                          <p:attrName>style.visibility</p:attrName>
                                        </p:attrNameLst>
                                      </p:cBhvr>
                                      <p:to>
                                        <p:strVal val="hidden"/>
                                      </p:to>
                                    </p:set>
                                  </p:childTnLst>
                                </p:cTn>
                              </p:par>
                              <p:par>
                                <p:cTn id="21" presetID="9"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5122"/>
                                        </p:tgtEl>
                                        <p:attrNameLst>
                                          <p:attrName>style.visibility</p:attrName>
                                        </p:attrNameLst>
                                      </p:cBhvr>
                                      <p:to>
                                        <p:strVal val="visible"/>
                                      </p:to>
                                    </p:set>
                                    <p:animEffect transition="in" filter="dissolve">
                                      <p:cBhvr>
                                        <p:cTn id="28" dur="500"/>
                                        <p:tgtEl>
                                          <p:spTgt spid="5122"/>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xit" presetSubtype="0" fill="hold" nodeType="clickEffect">
                                  <p:stCondLst>
                                    <p:cond delay="0"/>
                                  </p:stCondLst>
                                  <p:childTnLst>
                                    <p:animEffect transition="out" filter="dissolve">
                                      <p:cBhvr>
                                        <p:cTn id="32" dur="500"/>
                                        <p:tgtEl>
                                          <p:spTgt spid="5122"/>
                                        </p:tgtEl>
                                      </p:cBhvr>
                                    </p:animEffect>
                                    <p:set>
                                      <p:cBhvr>
                                        <p:cTn id="33" dur="1" fill="hold">
                                          <p:stCondLst>
                                            <p:cond delay="499"/>
                                          </p:stCondLst>
                                        </p:cTn>
                                        <p:tgtEl>
                                          <p:spTgt spid="5122"/>
                                        </p:tgtEl>
                                        <p:attrNameLst>
                                          <p:attrName>style.visibility</p:attrName>
                                        </p:attrNameLst>
                                      </p:cBhvr>
                                      <p:to>
                                        <p:strVal val="hidden"/>
                                      </p:to>
                                    </p:set>
                                  </p:childTnLst>
                                </p:cTn>
                              </p:par>
                              <p:par>
                                <p:cTn id="34" presetID="9"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dissolve">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dissolv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xit" presetSubtype="0" fill="hold" nodeType="clickEffect">
                                  <p:stCondLst>
                                    <p:cond delay="0"/>
                                  </p:stCondLst>
                                  <p:childTnLst>
                                    <p:animEffect transition="out" filter="dissolve">
                                      <p:cBhvr>
                                        <p:cTn id="45" dur="500"/>
                                        <p:tgtEl>
                                          <p:spTgt spid="13"/>
                                        </p:tgtEl>
                                      </p:cBhvr>
                                    </p:animEffect>
                                    <p:set>
                                      <p:cBhvr>
                                        <p:cTn id="46" dur="1" fill="hold">
                                          <p:stCondLst>
                                            <p:cond delay="499"/>
                                          </p:stCondLst>
                                        </p:cTn>
                                        <p:tgtEl>
                                          <p:spTgt spid="13"/>
                                        </p:tgtEl>
                                        <p:attrNameLst>
                                          <p:attrName>style.visibility</p:attrName>
                                        </p:attrNameLst>
                                      </p:cBhvr>
                                      <p:to>
                                        <p:strVal val="hidden"/>
                                      </p:to>
                                    </p:set>
                                  </p:childTnLst>
                                </p:cTn>
                              </p:par>
                              <p:par>
                                <p:cTn id="47" presetID="9" presetClass="entr" presetSubtype="0" fill="hold" nodeType="withEffect">
                                  <p:stCondLst>
                                    <p:cond delay="0"/>
                                  </p:stCondLst>
                                  <p:childTnLst>
                                    <p:set>
                                      <p:cBhvr>
                                        <p:cTn id="48" dur="1" fill="hold">
                                          <p:stCondLst>
                                            <p:cond delay="0"/>
                                          </p:stCondLst>
                                        </p:cTn>
                                        <p:tgtEl>
                                          <p:spTgt spid="5127"/>
                                        </p:tgtEl>
                                        <p:attrNameLst>
                                          <p:attrName>style.visibility</p:attrName>
                                        </p:attrNameLst>
                                      </p:cBhvr>
                                      <p:to>
                                        <p:strVal val="visible"/>
                                      </p:to>
                                    </p:set>
                                    <p:animEffect transition="in" filter="dissolve">
                                      <p:cBhvr>
                                        <p:cTn id="49"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a:spLocks noGrp="1"/>
          </p:cNvSpPr>
          <p:nvPr>
            <p:ph type="body" sz="quarter" idx="10"/>
          </p:nvPr>
        </p:nvSpPr>
        <p:spPr>
          <a:xfrm>
            <a:off x="428625" y="214313"/>
            <a:ext cx="4714875" cy="500062"/>
          </a:xfrm>
        </p:spPr>
        <p:txBody>
          <a:bodyPr/>
          <a:lstStyle/>
          <a:p>
            <a:pPr>
              <a:defRPr/>
            </a:pPr>
            <a:r>
              <a:rPr lang="en-US" dirty="0" smtClean="0"/>
              <a:t>NRE Underground</a:t>
            </a:r>
            <a:endParaRPr lang="en-US" dirty="0"/>
          </a:p>
        </p:txBody>
      </p:sp>
      <p:pic>
        <p:nvPicPr>
          <p:cNvPr id="55298" name="Picture 2" descr="\\corp.coalservices.com.au\data-user\Not Replicated\SYD\steve.tonegato\My Documents\International Mines Rescue Competion\COMPETITION EVENTS\NRE\NREGIBSONS.jpg"/>
          <p:cNvPicPr>
            <a:picLocks noChangeAspect="1" noChangeArrowheads="1"/>
          </p:cNvPicPr>
          <p:nvPr/>
        </p:nvPicPr>
        <p:blipFill>
          <a:blip r:embed="rId3"/>
          <a:srcRect/>
          <a:stretch>
            <a:fillRect/>
          </a:stretch>
        </p:blipFill>
        <p:spPr bwMode="auto">
          <a:xfrm>
            <a:off x="0" y="0"/>
            <a:ext cx="9093200" cy="6858000"/>
          </a:xfrm>
          <a:prstGeom prst="rect">
            <a:avLst/>
          </a:prstGeom>
          <a:noFill/>
          <a:ln w="9525">
            <a:noFill/>
            <a:miter lim="800000"/>
            <a:headEnd/>
            <a:tailEnd/>
          </a:ln>
        </p:spPr>
      </p:pic>
      <p:pic>
        <p:nvPicPr>
          <p:cNvPr id="55299" name="Picture 3" descr="C:\Users\steve.tonegato.CSPL.000\Desktop\IMRC REPORT PRESENTATION\NRE ug photos\IMG_9076.jpg"/>
          <p:cNvPicPr>
            <a:picLocks noChangeAspect="1" noChangeArrowheads="1"/>
          </p:cNvPicPr>
          <p:nvPr/>
        </p:nvPicPr>
        <p:blipFill>
          <a:blip r:embed="rId4"/>
          <a:srcRect/>
          <a:stretch>
            <a:fillRect/>
          </a:stretch>
        </p:blipFill>
        <p:spPr bwMode="auto">
          <a:xfrm>
            <a:off x="142875" y="3357563"/>
            <a:ext cx="322263" cy="214312"/>
          </a:xfrm>
          <a:prstGeom prst="rect">
            <a:avLst/>
          </a:prstGeom>
          <a:noFill/>
          <a:ln w="9525">
            <a:noFill/>
            <a:miter lim="800000"/>
            <a:headEnd/>
            <a:tailEnd/>
          </a:ln>
        </p:spPr>
      </p:pic>
      <p:pic>
        <p:nvPicPr>
          <p:cNvPr id="55300" name="Picture 5" descr="C:\Users\steve.tonegato.CSPL.000\Desktop\IMRC REPORT PRESENTATION\NRE ug photos\IMG_9092.jpg"/>
          <p:cNvPicPr>
            <a:picLocks noChangeAspect="1" noChangeArrowheads="1"/>
          </p:cNvPicPr>
          <p:nvPr/>
        </p:nvPicPr>
        <p:blipFill>
          <a:blip r:embed="rId5"/>
          <a:srcRect/>
          <a:stretch>
            <a:fillRect/>
          </a:stretch>
        </p:blipFill>
        <p:spPr bwMode="auto">
          <a:xfrm>
            <a:off x="142875" y="3071813"/>
            <a:ext cx="320675" cy="214312"/>
          </a:xfrm>
          <a:prstGeom prst="rect">
            <a:avLst/>
          </a:prstGeom>
          <a:noFill/>
          <a:ln w="9525">
            <a:noFill/>
            <a:miter lim="800000"/>
            <a:headEnd/>
            <a:tailEnd/>
          </a:ln>
        </p:spPr>
      </p:pic>
      <p:pic>
        <p:nvPicPr>
          <p:cNvPr id="55301" name="Picture 2" descr="C:\Users\steve.tonegato.CSPL.000\Desktop\IMRC REPORT PRESENTATION\NRE ug photos\IMG_9100.jpg"/>
          <p:cNvPicPr>
            <a:picLocks noChangeAspect="1" noChangeArrowheads="1"/>
          </p:cNvPicPr>
          <p:nvPr/>
        </p:nvPicPr>
        <p:blipFill>
          <a:blip r:embed="rId6"/>
          <a:srcRect/>
          <a:stretch>
            <a:fillRect/>
          </a:stretch>
        </p:blipFill>
        <p:spPr bwMode="auto">
          <a:xfrm>
            <a:off x="571500" y="3071813"/>
            <a:ext cx="320675" cy="214312"/>
          </a:xfrm>
          <a:prstGeom prst="rect">
            <a:avLst/>
          </a:prstGeom>
          <a:noFill/>
          <a:ln w="9525">
            <a:noFill/>
            <a:miter lim="800000"/>
            <a:headEnd/>
            <a:tailEnd/>
          </a:ln>
        </p:spPr>
      </p:pic>
      <p:pic>
        <p:nvPicPr>
          <p:cNvPr id="55302" name="Picture 7" descr="O:\Mines Rescue\Southern\COMPETITIONS\INTERNATIONAL 2010\Photos\Professional Photos\IMG_9110.jpg"/>
          <p:cNvPicPr>
            <a:picLocks noChangeAspect="1" noChangeArrowheads="1"/>
          </p:cNvPicPr>
          <p:nvPr/>
        </p:nvPicPr>
        <p:blipFill>
          <a:blip r:embed="rId7"/>
          <a:srcRect/>
          <a:stretch>
            <a:fillRect/>
          </a:stretch>
        </p:blipFill>
        <p:spPr bwMode="auto">
          <a:xfrm>
            <a:off x="1143000" y="3357563"/>
            <a:ext cx="285750" cy="190500"/>
          </a:xfrm>
          <a:prstGeom prst="rect">
            <a:avLst/>
          </a:prstGeom>
          <a:noFill/>
          <a:ln w="9525">
            <a:noFill/>
            <a:miter lim="800000"/>
            <a:headEnd/>
            <a:tailEnd/>
          </a:ln>
        </p:spPr>
      </p:pic>
      <p:cxnSp>
        <p:nvCxnSpPr>
          <p:cNvPr id="14" name="Straight Arrow Connector 13"/>
          <p:cNvCxnSpPr/>
          <p:nvPr/>
        </p:nvCxnSpPr>
        <p:spPr>
          <a:xfrm>
            <a:off x="1571625" y="3500438"/>
            <a:ext cx="857250"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313" y="3500438"/>
            <a:ext cx="500062"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313" y="3786188"/>
            <a:ext cx="571500" cy="1905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25" y="4071938"/>
            <a:ext cx="357188"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146" name="Picture 2" descr="C:\Users\steve.tonegato.CSPL.000\AppData\Local\Microsoft\Windows\Temporary Internet Files\Content.IE5\O9DYWXZD\MC900269014[1].wmf"/>
          <p:cNvPicPr>
            <a:picLocks noChangeAspect="1" noChangeArrowheads="1"/>
          </p:cNvPicPr>
          <p:nvPr/>
        </p:nvPicPr>
        <p:blipFill>
          <a:blip r:embed="rId8"/>
          <a:srcRect/>
          <a:stretch>
            <a:fillRect/>
          </a:stretch>
        </p:blipFill>
        <p:spPr bwMode="auto">
          <a:xfrm flipH="1">
            <a:off x="3071813" y="3857625"/>
            <a:ext cx="214312" cy="307975"/>
          </a:xfrm>
          <a:prstGeom prst="rect">
            <a:avLst/>
          </a:prstGeom>
          <a:noFill/>
          <a:ln w="9525">
            <a:noFill/>
            <a:miter lim="800000"/>
            <a:headEnd/>
            <a:tailEnd/>
          </a:ln>
        </p:spPr>
      </p:pic>
      <p:pic>
        <p:nvPicPr>
          <p:cNvPr id="6148" name="Picture 4" descr="O:\Mines Rescue\Southern\COMPETITIONS\Comp 2010\August\Photo's\Overseas Disk\P8270115.JPG"/>
          <p:cNvPicPr>
            <a:picLocks noChangeAspect="1" noChangeArrowheads="1"/>
          </p:cNvPicPr>
          <p:nvPr/>
        </p:nvPicPr>
        <p:blipFill>
          <a:blip r:embed="rId9"/>
          <a:srcRect/>
          <a:stretch>
            <a:fillRect/>
          </a:stretch>
        </p:blipFill>
        <p:spPr bwMode="auto">
          <a:xfrm>
            <a:off x="857250" y="1000125"/>
            <a:ext cx="7358063" cy="5518150"/>
          </a:xfrm>
          <a:prstGeom prst="rect">
            <a:avLst/>
          </a:prstGeom>
          <a:noFill/>
          <a:ln w="9525">
            <a:noFill/>
            <a:miter lim="800000"/>
            <a:headEnd/>
            <a:tailEnd/>
          </a:ln>
        </p:spPr>
      </p:pic>
      <p:pic>
        <p:nvPicPr>
          <p:cNvPr id="6151" name="Picture 7" descr="O:\Mines Rescue\Southern\COMPETITIONS\Comp 2009\August\Photo's Comp\100_0392.JPG"/>
          <p:cNvPicPr>
            <a:picLocks noChangeAspect="1" noChangeArrowheads="1"/>
          </p:cNvPicPr>
          <p:nvPr/>
        </p:nvPicPr>
        <p:blipFill>
          <a:blip r:embed="rId10"/>
          <a:srcRect/>
          <a:stretch>
            <a:fillRect/>
          </a:stretch>
        </p:blipFill>
        <p:spPr bwMode="auto">
          <a:xfrm>
            <a:off x="2928938" y="1785938"/>
            <a:ext cx="5929312" cy="4446587"/>
          </a:xfrm>
          <a:prstGeom prst="rect">
            <a:avLst/>
          </a:prstGeom>
          <a:noFill/>
          <a:ln w="9525">
            <a:noFill/>
            <a:miter lim="800000"/>
            <a:headEnd/>
            <a:tailEnd/>
          </a:ln>
        </p:spPr>
      </p:pic>
      <p:pic>
        <p:nvPicPr>
          <p:cNvPr id="6152" name="Picture 8" descr="O:\Mines Rescue\Southern\COMPETITIONS\Comp 2009\August\Photo's Comp\100_0387.JPG"/>
          <p:cNvPicPr>
            <a:picLocks noChangeAspect="1" noChangeArrowheads="1"/>
          </p:cNvPicPr>
          <p:nvPr/>
        </p:nvPicPr>
        <p:blipFill>
          <a:blip r:embed="rId11"/>
          <a:srcRect/>
          <a:stretch>
            <a:fillRect/>
          </a:stretch>
        </p:blipFill>
        <p:spPr bwMode="auto">
          <a:xfrm>
            <a:off x="3929063" y="142875"/>
            <a:ext cx="5000625" cy="6667500"/>
          </a:xfrm>
          <a:prstGeom prst="rect">
            <a:avLst/>
          </a:prstGeom>
          <a:noFill/>
          <a:ln w="9525">
            <a:noFill/>
            <a:miter lim="800000"/>
            <a:headEnd/>
            <a:tailEnd/>
          </a:ln>
        </p:spPr>
      </p:pic>
      <p:pic>
        <p:nvPicPr>
          <p:cNvPr id="6154" name="Picture 10" descr="C:\Users\steve.tonegato.CSPL.000\Desktop\IMRC REPORT PRESENTATION\timber chock.png"/>
          <p:cNvPicPr>
            <a:picLocks noChangeAspect="1" noChangeArrowheads="1"/>
          </p:cNvPicPr>
          <p:nvPr/>
        </p:nvPicPr>
        <p:blipFill>
          <a:blip r:embed="rId12"/>
          <a:srcRect/>
          <a:stretch>
            <a:fillRect/>
          </a:stretch>
        </p:blipFill>
        <p:spPr bwMode="auto">
          <a:xfrm>
            <a:off x="3714750" y="1643063"/>
            <a:ext cx="5259388" cy="4643437"/>
          </a:xfrm>
          <a:prstGeom prst="rect">
            <a:avLst/>
          </a:prstGeom>
          <a:noFill/>
          <a:ln w="9525">
            <a:noFill/>
            <a:miter lim="800000"/>
            <a:headEnd/>
            <a:tailEnd/>
          </a:ln>
        </p:spPr>
      </p:pic>
      <p:pic>
        <p:nvPicPr>
          <p:cNvPr id="37" name="Picture 8" descr="O:\Mines Rescue\Southern\COMPETITIONS\Comp 2009\August\Photo's Comp\100_0387.JPG"/>
          <p:cNvPicPr>
            <a:picLocks noChangeAspect="1" noChangeArrowheads="1"/>
          </p:cNvPicPr>
          <p:nvPr/>
        </p:nvPicPr>
        <p:blipFill>
          <a:blip r:embed="rId13"/>
          <a:srcRect/>
          <a:stretch>
            <a:fillRect/>
          </a:stretch>
        </p:blipFill>
        <p:spPr bwMode="auto">
          <a:xfrm>
            <a:off x="1714500" y="3429000"/>
            <a:ext cx="223838" cy="298450"/>
          </a:xfrm>
          <a:prstGeom prst="rect">
            <a:avLst/>
          </a:prstGeom>
          <a:noFill/>
          <a:ln w="9525">
            <a:noFill/>
            <a:miter lim="800000"/>
            <a:headEnd/>
            <a:tailEnd/>
          </a:ln>
        </p:spPr>
      </p:pic>
      <p:pic>
        <p:nvPicPr>
          <p:cNvPr id="38" name="Picture 4" descr="O:\Mines Rescue\Southern\COMPETITIONS\Comp 2010\August\Photo's\Overseas Disk\P8270115.JPG"/>
          <p:cNvPicPr>
            <a:picLocks noChangeAspect="1" noChangeArrowheads="1"/>
          </p:cNvPicPr>
          <p:nvPr/>
        </p:nvPicPr>
        <p:blipFill>
          <a:blip r:embed="rId14"/>
          <a:srcRect/>
          <a:stretch>
            <a:fillRect/>
          </a:stretch>
        </p:blipFill>
        <p:spPr bwMode="auto">
          <a:xfrm>
            <a:off x="2286000" y="3429000"/>
            <a:ext cx="393700" cy="295275"/>
          </a:xfrm>
          <a:prstGeom prst="rect">
            <a:avLst/>
          </a:prstGeom>
          <a:noFill/>
          <a:ln w="9525">
            <a:noFill/>
            <a:miter lim="800000"/>
            <a:headEnd/>
            <a:tailEnd/>
          </a:ln>
        </p:spPr>
      </p:pic>
      <p:pic>
        <p:nvPicPr>
          <p:cNvPr id="40" name="Picture 7" descr="O:\Mines Rescue\Southern\COMPETITIONS\Comp 2009\August\Photo's Comp\100_0392.JPG"/>
          <p:cNvPicPr>
            <a:picLocks noChangeAspect="1" noChangeArrowheads="1"/>
          </p:cNvPicPr>
          <p:nvPr/>
        </p:nvPicPr>
        <p:blipFill>
          <a:blip r:embed="rId15"/>
          <a:srcRect/>
          <a:stretch>
            <a:fillRect/>
          </a:stretch>
        </p:blipFill>
        <p:spPr bwMode="auto">
          <a:xfrm>
            <a:off x="3214688" y="3714750"/>
            <a:ext cx="273050" cy="204788"/>
          </a:xfrm>
          <a:prstGeom prst="rect">
            <a:avLst/>
          </a:prstGeom>
          <a:noFill/>
          <a:ln w="9525">
            <a:noFill/>
            <a:miter lim="800000"/>
            <a:headEnd/>
            <a:tailEnd/>
          </a:ln>
        </p:spPr>
      </p:pic>
      <p:pic>
        <p:nvPicPr>
          <p:cNvPr id="41" name="Picture 7" descr="O:\Mines Rescue\Southern\COMPETITIONS\Comp 2009\August\Photo's Comp\100_0392.JPG"/>
          <p:cNvPicPr>
            <a:picLocks noChangeAspect="1" noChangeArrowheads="1"/>
          </p:cNvPicPr>
          <p:nvPr/>
        </p:nvPicPr>
        <p:blipFill>
          <a:blip r:embed="rId16"/>
          <a:srcRect/>
          <a:stretch>
            <a:fillRect/>
          </a:stretch>
        </p:blipFill>
        <p:spPr bwMode="auto">
          <a:xfrm>
            <a:off x="3214688" y="4000500"/>
            <a:ext cx="266700" cy="200025"/>
          </a:xfrm>
          <a:prstGeom prst="rect">
            <a:avLst/>
          </a:prstGeom>
          <a:noFill/>
          <a:ln w="9525">
            <a:noFill/>
            <a:miter lim="800000"/>
            <a:headEnd/>
            <a:tailEnd/>
          </a:ln>
        </p:spPr>
      </p:pic>
      <p:pic>
        <p:nvPicPr>
          <p:cNvPr id="42" name="Picture 2" descr="C:\Users\steve.tonegato.CSPL.000\AppData\Local\Microsoft\Windows\Temporary Internet Files\Content.IE5\O9DYWXZD\MC900269014[1].wmf"/>
          <p:cNvPicPr>
            <a:picLocks noChangeAspect="1" noChangeArrowheads="1"/>
          </p:cNvPicPr>
          <p:nvPr/>
        </p:nvPicPr>
        <p:blipFill>
          <a:blip r:embed="rId8"/>
          <a:srcRect/>
          <a:stretch>
            <a:fillRect/>
          </a:stretch>
        </p:blipFill>
        <p:spPr bwMode="auto">
          <a:xfrm flipH="1">
            <a:off x="1928813" y="1285875"/>
            <a:ext cx="2500312" cy="3602038"/>
          </a:xfrm>
          <a:prstGeom prst="rect">
            <a:avLst/>
          </a:prstGeom>
          <a:noFill/>
          <a:ln w="9525">
            <a:noFill/>
            <a:miter lim="800000"/>
            <a:headEnd/>
            <a:tailEnd/>
          </a:ln>
        </p:spPr>
      </p:pic>
      <p:pic>
        <p:nvPicPr>
          <p:cNvPr id="43" name="Picture 10" descr="C:\Users\steve.tonegato.CSPL.000\Desktop\IMRC REPORT PRESENTATION\timber chock.png"/>
          <p:cNvPicPr>
            <a:picLocks noChangeAspect="1" noChangeArrowheads="1"/>
          </p:cNvPicPr>
          <p:nvPr/>
        </p:nvPicPr>
        <p:blipFill>
          <a:blip r:embed="rId17"/>
          <a:srcRect/>
          <a:stretch>
            <a:fillRect/>
          </a:stretch>
        </p:blipFill>
        <p:spPr bwMode="auto">
          <a:xfrm>
            <a:off x="2928938" y="4000500"/>
            <a:ext cx="231775" cy="204788"/>
          </a:xfrm>
          <a:prstGeom prst="rect">
            <a:avLst/>
          </a:prstGeom>
          <a:noFill/>
          <a:ln w="9525">
            <a:noFill/>
            <a:miter lim="800000"/>
            <a:headEnd/>
            <a:tailEnd/>
          </a:ln>
        </p:spPr>
      </p:pic>
      <p:pic>
        <p:nvPicPr>
          <p:cNvPr id="25" name="Picture 1" descr="O:\Mines Rescue\Southern\Administration\Photo's Steve\Picture 009.jpg"/>
          <p:cNvPicPr>
            <a:picLocks noChangeAspect="1" noChangeArrowheads="1"/>
          </p:cNvPicPr>
          <p:nvPr/>
        </p:nvPicPr>
        <p:blipFill>
          <a:blip r:embed="rId18"/>
          <a:srcRect/>
          <a:stretch>
            <a:fillRect/>
          </a:stretch>
        </p:blipFill>
        <p:spPr bwMode="auto">
          <a:xfrm>
            <a:off x="3571875" y="1643063"/>
            <a:ext cx="5334000" cy="4000500"/>
          </a:xfrm>
          <a:prstGeom prst="rect">
            <a:avLst/>
          </a:prstGeom>
          <a:noFill/>
          <a:ln w="9525">
            <a:noFill/>
            <a:miter lim="800000"/>
            <a:headEnd/>
            <a:tailEnd/>
          </a:ln>
        </p:spPr>
      </p:pic>
      <p:pic>
        <p:nvPicPr>
          <p:cNvPr id="28" name="Picture 1" descr="O:\Mines Rescue\Southern\Administration\Photo's Steve\Picture 009.jpg"/>
          <p:cNvPicPr>
            <a:picLocks noChangeAspect="1" noChangeArrowheads="1"/>
          </p:cNvPicPr>
          <p:nvPr/>
        </p:nvPicPr>
        <p:blipFill>
          <a:blip r:embed="rId19"/>
          <a:srcRect/>
          <a:stretch>
            <a:fillRect/>
          </a:stretch>
        </p:blipFill>
        <p:spPr bwMode="auto">
          <a:xfrm>
            <a:off x="2786063" y="3643313"/>
            <a:ext cx="190500" cy="142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152"/>
                                        </p:tgtEl>
                                        <p:attrNameLst>
                                          <p:attrName>style.visibility</p:attrName>
                                        </p:attrNameLst>
                                      </p:cBhvr>
                                      <p:to>
                                        <p:strVal val="visible"/>
                                      </p:to>
                                    </p:set>
                                    <p:animEffect transition="in" filter="dissolve">
                                      <p:cBhvr>
                                        <p:cTn id="7" dur="500"/>
                                        <p:tgtEl>
                                          <p:spTgt spid="615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6152"/>
                                        </p:tgtEl>
                                      </p:cBhvr>
                                    </p:animEffect>
                                    <p:set>
                                      <p:cBhvr>
                                        <p:cTn id="12" dur="1" fill="hold">
                                          <p:stCondLst>
                                            <p:cond delay="499"/>
                                          </p:stCondLst>
                                        </p:cTn>
                                        <p:tgtEl>
                                          <p:spTgt spid="6152"/>
                                        </p:tgtEl>
                                        <p:attrNameLst>
                                          <p:attrName>style.visibility</p:attrName>
                                        </p:attrNameLst>
                                      </p:cBhvr>
                                      <p:to>
                                        <p:strVal val="hidden"/>
                                      </p:to>
                                    </p:set>
                                  </p:childTnLst>
                                </p:cTn>
                              </p:par>
                              <p:par>
                                <p:cTn id="13" presetID="9" presetClass="entr" presetSubtype="0"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dissolve">
                                      <p:cBhvr>
                                        <p:cTn id="15" dur="500"/>
                                        <p:tgtEl>
                                          <p:spTgt spid="3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dissolve">
                                      <p:cBhvr>
                                        <p:cTn id="20" dur="500"/>
                                        <p:tgtEl>
                                          <p:spTgt spid="15"/>
                                        </p:tgtEl>
                                      </p:cBhvr>
                                    </p:animEffect>
                                  </p:childTnLst>
                                </p:cTn>
                              </p:par>
                              <p:par>
                                <p:cTn id="21" presetID="9"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dissolve">
                                      <p:cBhvr>
                                        <p:cTn id="23" dur="500"/>
                                        <p:tgtEl>
                                          <p:spTgt spid="16"/>
                                        </p:tgtEl>
                                      </p:cBhvr>
                                    </p:animEffect>
                                  </p:childTnLst>
                                </p:cTn>
                              </p:par>
                              <p:par>
                                <p:cTn id="24" presetID="9"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dissolve">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6148"/>
                                        </p:tgtEl>
                                        <p:attrNameLst>
                                          <p:attrName>style.visibility</p:attrName>
                                        </p:attrNameLst>
                                      </p:cBhvr>
                                      <p:to>
                                        <p:strVal val="visible"/>
                                      </p:to>
                                    </p:set>
                                    <p:animEffect transition="in" filter="dissolve">
                                      <p:cBhvr>
                                        <p:cTn id="31" dur="500"/>
                                        <p:tgtEl>
                                          <p:spTgt spid="6148"/>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xit" presetSubtype="0" fill="hold" nodeType="clickEffect">
                                  <p:stCondLst>
                                    <p:cond delay="0"/>
                                  </p:stCondLst>
                                  <p:childTnLst>
                                    <p:animEffect transition="out" filter="dissolve">
                                      <p:cBhvr>
                                        <p:cTn id="35" dur="500"/>
                                        <p:tgtEl>
                                          <p:spTgt spid="6148"/>
                                        </p:tgtEl>
                                      </p:cBhvr>
                                    </p:animEffect>
                                    <p:set>
                                      <p:cBhvr>
                                        <p:cTn id="36" dur="1" fill="hold">
                                          <p:stCondLst>
                                            <p:cond delay="499"/>
                                          </p:stCondLst>
                                        </p:cTn>
                                        <p:tgtEl>
                                          <p:spTgt spid="6148"/>
                                        </p:tgtEl>
                                        <p:attrNameLst>
                                          <p:attrName>style.visibility</p:attrName>
                                        </p:attrNameLst>
                                      </p:cBhvr>
                                      <p:to>
                                        <p:strVal val="hidden"/>
                                      </p:to>
                                    </p:set>
                                  </p:childTnLst>
                                </p:cTn>
                              </p:par>
                              <p:par>
                                <p:cTn id="37" presetID="9" presetClass="entr" presetSubtype="0"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dissolve">
                                      <p:cBhvr>
                                        <p:cTn id="39" dur="500"/>
                                        <p:tgtEl>
                                          <p:spTgt spid="38"/>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6151"/>
                                        </p:tgtEl>
                                        <p:attrNameLst>
                                          <p:attrName>style.visibility</p:attrName>
                                        </p:attrNameLst>
                                      </p:cBhvr>
                                      <p:to>
                                        <p:strVal val="visible"/>
                                      </p:to>
                                    </p:set>
                                    <p:animEffect transition="in" filter="dissolve">
                                      <p:cBhvr>
                                        <p:cTn id="44" dur="500"/>
                                        <p:tgtEl>
                                          <p:spTgt spid="6151"/>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xit" presetSubtype="0" fill="hold" nodeType="clickEffect">
                                  <p:stCondLst>
                                    <p:cond delay="0"/>
                                  </p:stCondLst>
                                  <p:childTnLst>
                                    <p:animEffect transition="out" filter="dissolve">
                                      <p:cBhvr>
                                        <p:cTn id="48" dur="500"/>
                                        <p:tgtEl>
                                          <p:spTgt spid="6151"/>
                                        </p:tgtEl>
                                      </p:cBhvr>
                                    </p:animEffect>
                                    <p:set>
                                      <p:cBhvr>
                                        <p:cTn id="49" dur="1" fill="hold">
                                          <p:stCondLst>
                                            <p:cond delay="499"/>
                                          </p:stCondLst>
                                        </p:cTn>
                                        <p:tgtEl>
                                          <p:spTgt spid="6151"/>
                                        </p:tgtEl>
                                        <p:attrNameLst>
                                          <p:attrName>style.visibility</p:attrName>
                                        </p:attrNameLst>
                                      </p:cBhvr>
                                      <p:to>
                                        <p:strVal val="hidden"/>
                                      </p:to>
                                    </p:set>
                                  </p:childTnLst>
                                </p:cTn>
                              </p:par>
                              <p:par>
                                <p:cTn id="50" presetID="9" presetClass="entr" presetSubtype="0"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dissolve">
                                      <p:cBhvr>
                                        <p:cTn id="52" dur="500"/>
                                        <p:tgtEl>
                                          <p:spTgt spid="40"/>
                                        </p:tgtEl>
                                      </p:cBhvr>
                                    </p:animEffect>
                                  </p:childTnLst>
                                </p:cTn>
                              </p:par>
                              <p:par>
                                <p:cTn id="53" presetID="9"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dissolve">
                                      <p:cBhvr>
                                        <p:cTn id="55" dur="500"/>
                                        <p:tgtEl>
                                          <p:spTgt spid="41"/>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dissolve">
                                      <p:cBhvr>
                                        <p:cTn id="60" dur="500"/>
                                        <p:tgtEl>
                                          <p:spTgt spid="42"/>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xit" presetSubtype="0" fill="hold" nodeType="clickEffect">
                                  <p:stCondLst>
                                    <p:cond delay="0"/>
                                  </p:stCondLst>
                                  <p:childTnLst>
                                    <p:animEffect transition="out" filter="dissolve">
                                      <p:cBhvr>
                                        <p:cTn id="64" dur="500"/>
                                        <p:tgtEl>
                                          <p:spTgt spid="42"/>
                                        </p:tgtEl>
                                      </p:cBhvr>
                                    </p:animEffect>
                                    <p:set>
                                      <p:cBhvr>
                                        <p:cTn id="65" dur="1" fill="hold">
                                          <p:stCondLst>
                                            <p:cond delay="499"/>
                                          </p:stCondLst>
                                        </p:cTn>
                                        <p:tgtEl>
                                          <p:spTgt spid="42"/>
                                        </p:tgtEl>
                                        <p:attrNameLst>
                                          <p:attrName>style.visibility</p:attrName>
                                        </p:attrNameLst>
                                      </p:cBhvr>
                                      <p:to>
                                        <p:strVal val="hidden"/>
                                      </p:to>
                                    </p:set>
                                  </p:childTnLst>
                                </p:cTn>
                              </p:par>
                              <p:par>
                                <p:cTn id="66" presetID="9" presetClass="entr" presetSubtype="0" fill="hold" nodeType="withEffect">
                                  <p:stCondLst>
                                    <p:cond delay="0"/>
                                  </p:stCondLst>
                                  <p:childTnLst>
                                    <p:set>
                                      <p:cBhvr>
                                        <p:cTn id="67" dur="1" fill="hold">
                                          <p:stCondLst>
                                            <p:cond delay="0"/>
                                          </p:stCondLst>
                                        </p:cTn>
                                        <p:tgtEl>
                                          <p:spTgt spid="6146"/>
                                        </p:tgtEl>
                                        <p:attrNameLst>
                                          <p:attrName>style.visibility</p:attrName>
                                        </p:attrNameLst>
                                      </p:cBhvr>
                                      <p:to>
                                        <p:strVal val="visible"/>
                                      </p:to>
                                    </p:set>
                                    <p:animEffect transition="in" filter="dissolve">
                                      <p:cBhvr>
                                        <p:cTn id="68" dur="500"/>
                                        <p:tgtEl>
                                          <p:spTgt spid="6146"/>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dissolve">
                                      <p:cBhvr>
                                        <p:cTn id="73" dur="500"/>
                                        <p:tgtEl>
                                          <p:spTgt spid="25"/>
                                        </p:tgtEl>
                                      </p:cBhvr>
                                    </p:animEffect>
                                  </p:childTnLst>
                                </p:cTn>
                              </p:par>
                              <p:par>
                                <p:cTn id="74" presetID="9" presetClass="entr" presetSubtype="0"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dissolve">
                                      <p:cBhvr>
                                        <p:cTn id="76" dur="500"/>
                                        <p:tgtEl>
                                          <p:spTgt spid="28"/>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xit" presetSubtype="0" fill="hold" nodeType="clickEffect">
                                  <p:stCondLst>
                                    <p:cond delay="0"/>
                                  </p:stCondLst>
                                  <p:childTnLst>
                                    <p:animEffect transition="out" filter="dissolve">
                                      <p:cBhvr>
                                        <p:cTn id="80" dur="500"/>
                                        <p:tgtEl>
                                          <p:spTgt spid="25"/>
                                        </p:tgtEl>
                                      </p:cBhvr>
                                    </p:animEffect>
                                    <p:set>
                                      <p:cBhvr>
                                        <p:cTn id="81" dur="1" fill="hold">
                                          <p:stCondLst>
                                            <p:cond delay="499"/>
                                          </p:stCondLst>
                                        </p:cTn>
                                        <p:tgtEl>
                                          <p:spTgt spid="25"/>
                                        </p:tgtEl>
                                        <p:attrNameLst>
                                          <p:attrName>style.visibility</p:attrName>
                                        </p:attrNameLst>
                                      </p:cBhvr>
                                      <p:to>
                                        <p:strVal val="hidden"/>
                                      </p:to>
                                    </p:set>
                                  </p:childTnLst>
                                </p:cTn>
                              </p:par>
                              <p:par>
                                <p:cTn id="82" presetID="9" presetClass="entr" presetSubtype="0" fill="hold" nodeType="withEffect">
                                  <p:stCondLst>
                                    <p:cond delay="0"/>
                                  </p:stCondLst>
                                  <p:childTnLst>
                                    <p:set>
                                      <p:cBhvr>
                                        <p:cTn id="83" dur="1" fill="hold">
                                          <p:stCondLst>
                                            <p:cond delay="0"/>
                                          </p:stCondLst>
                                        </p:cTn>
                                        <p:tgtEl>
                                          <p:spTgt spid="6154"/>
                                        </p:tgtEl>
                                        <p:attrNameLst>
                                          <p:attrName>style.visibility</p:attrName>
                                        </p:attrNameLst>
                                      </p:cBhvr>
                                      <p:to>
                                        <p:strVal val="visible"/>
                                      </p:to>
                                    </p:set>
                                    <p:animEffect transition="in" filter="dissolve">
                                      <p:cBhvr>
                                        <p:cTn id="84" dur="500"/>
                                        <p:tgtEl>
                                          <p:spTgt spid="6154"/>
                                        </p:tgtEl>
                                      </p:cBhvr>
                                    </p:animEffect>
                                  </p:childTnLst>
                                </p:cTn>
                              </p:par>
                              <p:par>
                                <p:cTn id="85" presetID="9" presetClass="entr" presetSubtype="0" fill="hold"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dissolve">
                                      <p:cBhvr>
                                        <p:cTn id="87" dur="500"/>
                                        <p:tgtEl>
                                          <p:spTgt spid="43"/>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xit" presetSubtype="0" fill="hold" nodeType="clickEffect">
                                  <p:stCondLst>
                                    <p:cond delay="0"/>
                                  </p:stCondLst>
                                  <p:childTnLst>
                                    <p:animEffect transition="out" filter="dissolve">
                                      <p:cBhvr>
                                        <p:cTn id="91" dur="500"/>
                                        <p:tgtEl>
                                          <p:spTgt spid="6154"/>
                                        </p:tgtEl>
                                      </p:cBhvr>
                                    </p:animEffect>
                                    <p:set>
                                      <p:cBhvr>
                                        <p:cTn id="92" dur="1" fill="hold">
                                          <p:stCondLst>
                                            <p:cond delay="499"/>
                                          </p:stCondLst>
                                        </p:cTn>
                                        <p:tgtEl>
                                          <p:spTgt spid="61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C:\Users\steve.tonegato.CSPL.000\Desktop\IMRC REPORT PRESENTATION\bag sampling.png"/>
          <p:cNvPicPr>
            <a:picLocks noChangeAspect="1" noChangeArrowheads="1"/>
          </p:cNvPicPr>
          <p:nvPr/>
        </p:nvPicPr>
        <p:blipFill>
          <a:blip r:embed="rId3"/>
          <a:srcRect/>
          <a:stretch>
            <a:fillRect/>
          </a:stretch>
        </p:blipFill>
        <p:spPr bwMode="auto">
          <a:xfrm>
            <a:off x="3429000" y="3143250"/>
            <a:ext cx="155575" cy="214313"/>
          </a:xfrm>
          <a:prstGeom prst="rect">
            <a:avLst/>
          </a:prstGeom>
          <a:noFill/>
          <a:ln w="9525">
            <a:noFill/>
            <a:miter lim="800000"/>
            <a:headEnd/>
            <a:tailEnd/>
          </a:ln>
        </p:spPr>
      </p:pic>
      <p:pic>
        <p:nvPicPr>
          <p:cNvPr id="57346" name="Picture 3" descr="O:\Mines Rescue\Southern\Administration\Photo's Steve\Picture 021.jpg"/>
          <p:cNvPicPr>
            <a:picLocks noChangeAspect="1" noChangeArrowheads="1"/>
          </p:cNvPicPr>
          <p:nvPr/>
        </p:nvPicPr>
        <p:blipFill>
          <a:blip r:embed="rId4"/>
          <a:srcRect/>
          <a:stretch>
            <a:fillRect/>
          </a:stretch>
        </p:blipFill>
        <p:spPr bwMode="auto">
          <a:xfrm>
            <a:off x="3071813" y="3143250"/>
            <a:ext cx="295275" cy="220663"/>
          </a:xfrm>
          <a:prstGeom prst="rect">
            <a:avLst/>
          </a:prstGeom>
          <a:noFill/>
          <a:ln w="9525">
            <a:noFill/>
            <a:miter lim="800000"/>
            <a:headEnd/>
            <a:tailEnd/>
          </a:ln>
        </p:spPr>
      </p:pic>
      <p:pic>
        <p:nvPicPr>
          <p:cNvPr id="57347" name="Picture 1" descr="O:\Mines Rescue\Southern\Administration\Photo's Steve\Picture 009.jpg"/>
          <p:cNvPicPr>
            <a:picLocks noChangeAspect="1" noChangeArrowheads="1"/>
          </p:cNvPicPr>
          <p:nvPr/>
        </p:nvPicPr>
        <p:blipFill>
          <a:blip r:embed="rId5"/>
          <a:srcRect/>
          <a:stretch>
            <a:fillRect/>
          </a:stretch>
        </p:blipFill>
        <p:spPr bwMode="auto">
          <a:xfrm>
            <a:off x="2786063" y="3643313"/>
            <a:ext cx="190500" cy="142875"/>
          </a:xfrm>
          <a:prstGeom prst="rect">
            <a:avLst/>
          </a:prstGeom>
          <a:noFill/>
          <a:ln w="9525">
            <a:noFill/>
            <a:miter lim="800000"/>
            <a:headEnd/>
            <a:tailEnd/>
          </a:ln>
        </p:spPr>
      </p:pic>
      <p:pic>
        <p:nvPicPr>
          <p:cNvPr id="57348" name="Picture 1" descr="O:\Mines Rescue\Southern\Administration\Photo's Steve\Picture 009.jpg"/>
          <p:cNvPicPr>
            <a:picLocks noChangeAspect="1" noChangeArrowheads="1"/>
          </p:cNvPicPr>
          <p:nvPr/>
        </p:nvPicPr>
        <p:blipFill>
          <a:blip r:embed="rId6"/>
          <a:srcRect/>
          <a:stretch>
            <a:fillRect/>
          </a:stretch>
        </p:blipFill>
        <p:spPr bwMode="auto">
          <a:xfrm>
            <a:off x="3214688" y="3357563"/>
            <a:ext cx="177800" cy="133350"/>
          </a:xfrm>
          <a:prstGeom prst="rect">
            <a:avLst/>
          </a:prstGeom>
          <a:noFill/>
          <a:ln w="9525">
            <a:noFill/>
            <a:miter lim="800000"/>
            <a:headEnd/>
            <a:tailEnd/>
          </a:ln>
        </p:spPr>
      </p:pic>
      <p:sp>
        <p:nvSpPr>
          <p:cNvPr id="4" name="Text Placeholder 1"/>
          <p:cNvSpPr>
            <a:spLocks noGrp="1"/>
          </p:cNvSpPr>
          <p:nvPr>
            <p:ph type="body" sz="quarter" idx="10"/>
          </p:nvPr>
        </p:nvSpPr>
        <p:spPr>
          <a:xfrm>
            <a:off x="428625" y="214313"/>
            <a:ext cx="4714875" cy="500062"/>
          </a:xfrm>
        </p:spPr>
        <p:txBody>
          <a:bodyPr/>
          <a:lstStyle/>
          <a:p>
            <a:pPr>
              <a:defRPr/>
            </a:pPr>
            <a:r>
              <a:rPr lang="en-US" dirty="0" smtClean="0"/>
              <a:t>NRE Underground</a:t>
            </a:r>
            <a:endParaRPr lang="en-US" dirty="0"/>
          </a:p>
        </p:txBody>
      </p:sp>
      <p:pic>
        <p:nvPicPr>
          <p:cNvPr id="57350" name="Picture 2" descr="\\corp.coalservices.com.au\data-user\Not Replicated\SYD\steve.tonegato\My Documents\International Mines Rescue Competion\COMPETITION EVENTS\NRE\NREGIBSONS.jpg"/>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p:spPr>
      </p:pic>
      <p:pic>
        <p:nvPicPr>
          <p:cNvPr id="57351" name="Picture 3" descr="C:\Users\steve.tonegato.CSPL.000\Desktop\IMRC REPORT PRESENTATION\NRE ug photos\IMG_9076.jpg"/>
          <p:cNvPicPr>
            <a:picLocks noChangeAspect="1" noChangeArrowheads="1"/>
          </p:cNvPicPr>
          <p:nvPr/>
        </p:nvPicPr>
        <p:blipFill>
          <a:blip r:embed="rId8"/>
          <a:srcRect/>
          <a:stretch>
            <a:fillRect/>
          </a:stretch>
        </p:blipFill>
        <p:spPr bwMode="auto">
          <a:xfrm>
            <a:off x="142875" y="3357563"/>
            <a:ext cx="322263" cy="214312"/>
          </a:xfrm>
          <a:prstGeom prst="rect">
            <a:avLst/>
          </a:prstGeom>
          <a:noFill/>
          <a:ln w="9525">
            <a:noFill/>
            <a:miter lim="800000"/>
            <a:headEnd/>
            <a:tailEnd/>
          </a:ln>
        </p:spPr>
      </p:pic>
      <p:pic>
        <p:nvPicPr>
          <p:cNvPr id="57352" name="Picture 5" descr="C:\Users\steve.tonegato.CSPL.000\Desktop\IMRC REPORT PRESENTATION\NRE ug photos\IMG_9092.jpg"/>
          <p:cNvPicPr>
            <a:picLocks noChangeAspect="1" noChangeArrowheads="1"/>
          </p:cNvPicPr>
          <p:nvPr/>
        </p:nvPicPr>
        <p:blipFill>
          <a:blip r:embed="rId9"/>
          <a:srcRect/>
          <a:stretch>
            <a:fillRect/>
          </a:stretch>
        </p:blipFill>
        <p:spPr bwMode="auto">
          <a:xfrm>
            <a:off x="142875" y="3071813"/>
            <a:ext cx="320675" cy="214312"/>
          </a:xfrm>
          <a:prstGeom prst="rect">
            <a:avLst/>
          </a:prstGeom>
          <a:noFill/>
          <a:ln w="9525">
            <a:noFill/>
            <a:miter lim="800000"/>
            <a:headEnd/>
            <a:tailEnd/>
          </a:ln>
        </p:spPr>
      </p:pic>
      <p:pic>
        <p:nvPicPr>
          <p:cNvPr id="57353" name="Picture 2" descr="C:\Users\steve.tonegato.CSPL.000\Desktop\IMRC REPORT PRESENTATION\NRE ug photos\IMG_9100.jpg"/>
          <p:cNvPicPr>
            <a:picLocks noChangeAspect="1" noChangeArrowheads="1"/>
          </p:cNvPicPr>
          <p:nvPr/>
        </p:nvPicPr>
        <p:blipFill>
          <a:blip r:embed="rId10"/>
          <a:srcRect/>
          <a:stretch>
            <a:fillRect/>
          </a:stretch>
        </p:blipFill>
        <p:spPr bwMode="auto">
          <a:xfrm>
            <a:off x="571500" y="3071813"/>
            <a:ext cx="320675" cy="214312"/>
          </a:xfrm>
          <a:prstGeom prst="rect">
            <a:avLst/>
          </a:prstGeom>
          <a:noFill/>
          <a:ln w="9525">
            <a:noFill/>
            <a:miter lim="800000"/>
            <a:headEnd/>
            <a:tailEnd/>
          </a:ln>
        </p:spPr>
      </p:pic>
      <p:pic>
        <p:nvPicPr>
          <p:cNvPr id="57354" name="Picture 7" descr="O:\Mines Rescue\Southern\COMPETITIONS\INTERNATIONAL 2010\Photos\Professional Photos\IMG_9110.jpg"/>
          <p:cNvPicPr>
            <a:picLocks noChangeAspect="1" noChangeArrowheads="1"/>
          </p:cNvPicPr>
          <p:nvPr/>
        </p:nvPicPr>
        <p:blipFill>
          <a:blip r:embed="rId11"/>
          <a:srcRect/>
          <a:stretch>
            <a:fillRect/>
          </a:stretch>
        </p:blipFill>
        <p:spPr bwMode="auto">
          <a:xfrm>
            <a:off x="1143000" y="3357563"/>
            <a:ext cx="285750" cy="190500"/>
          </a:xfrm>
          <a:prstGeom prst="rect">
            <a:avLst/>
          </a:prstGeom>
          <a:noFill/>
          <a:ln w="9525">
            <a:noFill/>
            <a:miter lim="800000"/>
            <a:headEnd/>
            <a:tailEnd/>
          </a:ln>
        </p:spPr>
      </p:pic>
      <p:cxnSp>
        <p:nvCxnSpPr>
          <p:cNvPr id="14" name="Straight Arrow Connector 13"/>
          <p:cNvCxnSpPr/>
          <p:nvPr/>
        </p:nvCxnSpPr>
        <p:spPr>
          <a:xfrm>
            <a:off x="1571625" y="3500438"/>
            <a:ext cx="857250"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313" y="3500438"/>
            <a:ext cx="500062"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313" y="3786188"/>
            <a:ext cx="571500" cy="1905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25" y="4071938"/>
            <a:ext cx="357188"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57359" name="Picture 2" descr="C:\Users\steve.tonegato.CSPL.000\AppData\Local\Microsoft\Windows\Temporary Internet Files\Content.IE5\O9DYWXZD\MC900269014[1].wmf"/>
          <p:cNvPicPr>
            <a:picLocks noChangeAspect="1" noChangeArrowheads="1"/>
          </p:cNvPicPr>
          <p:nvPr/>
        </p:nvPicPr>
        <p:blipFill>
          <a:blip r:embed="rId12"/>
          <a:srcRect/>
          <a:stretch>
            <a:fillRect/>
          </a:stretch>
        </p:blipFill>
        <p:spPr bwMode="auto">
          <a:xfrm flipH="1">
            <a:off x="3071813" y="3857625"/>
            <a:ext cx="214312" cy="307975"/>
          </a:xfrm>
          <a:prstGeom prst="rect">
            <a:avLst/>
          </a:prstGeom>
          <a:noFill/>
          <a:ln w="9525">
            <a:noFill/>
            <a:miter lim="800000"/>
            <a:headEnd/>
            <a:tailEnd/>
          </a:ln>
        </p:spPr>
      </p:pic>
      <p:pic>
        <p:nvPicPr>
          <p:cNvPr id="57360" name="Picture 8" descr="O:\Mines Rescue\Southern\COMPETITIONS\Comp 2009\August\Photo's Comp\100_0387.JPG"/>
          <p:cNvPicPr>
            <a:picLocks noChangeAspect="1" noChangeArrowheads="1"/>
          </p:cNvPicPr>
          <p:nvPr/>
        </p:nvPicPr>
        <p:blipFill>
          <a:blip r:embed="rId13"/>
          <a:srcRect/>
          <a:stretch>
            <a:fillRect/>
          </a:stretch>
        </p:blipFill>
        <p:spPr bwMode="auto">
          <a:xfrm>
            <a:off x="1714500" y="3429000"/>
            <a:ext cx="223838" cy="298450"/>
          </a:xfrm>
          <a:prstGeom prst="rect">
            <a:avLst/>
          </a:prstGeom>
          <a:noFill/>
          <a:ln w="9525">
            <a:noFill/>
            <a:miter lim="800000"/>
            <a:headEnd/>
            <a:tailEnd/>
          </a:ln>
        </p:spPr>
      </p:pic>
      <p:pic>
        <p:nvPicPr>
          <p:cNvPr id="57361" name="Picture 4" descr="O:\Mines Rescue\Southern\COMPETITIONS\Comp 2010\August\Photo's\Overseas Disk\P8270115.JPG"/>
          <p:cNvPicPr>
            <a:picLocks noChangeAspect="1" noChangeArrowheads="1"/>
          </p:cNvPicPr>
          <p:nvPr/>
        </p:nvPicPr>
        <p:blipFill>
          <a:blip r:embed="rId14"/>
          <a:srcRect/>
          <a:stretch>
            <a:fillRect/>
          </a:stretch>
        </p:blipFill>
        <p:spPr bwMode="auto">
          <a:xfrm>
            <a:off x="2286000" y="3429000"/>
            <a:ext cx="393700" cy="295275"/>
          </a:xfrm>
          <a:prstGeom prst="rect">
            <a:avLst/>
          </a:prstGeom>
          <a:noFill/>
          <a:ln w="9525">
            <a:noFill/>
            <a:miter lim="800000"/>
            <a:headEnd/>
            <a:tailEnd/>
          </a:ln>
        </p:spPr>
      </p:pic>
      <p:pic>
        <p:nvPicPr>
          <p:cNvPr id="57362" name="Picture 7" descr="O:\Mines Rescue\Southern\COMPETITIONS\Comp 2009\August\Photo's Comp\100_0392.JPG"/>
          <p:cNvPicPr>
            <a:picLocks noChangeAspect="1" noChangeArrowheads="1"/>
          </p:cNvPicPr>
          <p:nvPr/>
        </p:nvPicPr>
        <p:blipFill>
          <a:blip r:embed="rId15"/>
          <a:srcRect/>
          <a:stretch>
            <a:fillRect/>
          </a:stretch>
        </p:blipFill>
        <p:spPr bwMode="auto">
          <a:xfrm>
            <a:off x="3214688" y="3714750"/>
            <a:ext cx="273050" cy="204788"/>
          </a:xfrm>
          <a:prstGeom prst="rect">
            <a:avLst/>
          </a:prstGeom>
          <a:noFill/>
          <a:ln w="9525">
            <a:noFill/>
            <a:miter lim="800000"/>
            <a:headEnd/>
            <a:tailEnd/>
          </a:ln>
        </p:spPr>
      </p:pic>
      <p:pic>
        <p:nvPicPr>
          <p:cNvPr id="57363" name="Picture 7" descr="O:\Mines Rescue\Southern\COMPETITIONS\Comp 2009\August\Photo's Comp\100_0392.JPG"/>
          <p:cNvPicPr>
            <a:picLocks noChangeAspect="1" noChangeArrowheads="1"/>
          </p:cNvPicPr>
          <p:nvPr/>
        </p:nvPicPr>
        <p:blipFill>
          <a:blip r:embed="rId16"/>
          <a:srcRect/>
          <a:stretch>
            <a:fillRect/>
          </a:stretch>
        </p:blipFill>
        <p:spPr bwMode="auto">
          <a:xfrm>
            <a:off x="3214688" y="4000500"/>
            <a:ext cx="266700" cy="200025"/>
          </a:xfrm>
          <a:prstGeom prst="rect">
            <a:avLst/>
          </a:prstGeom>
          <a:noFill/>
          <a:ln w="9525">
            <a:noFill/>
            <a:miter lim="800000"/>
            <a:headEnd/>
            <a:tailEnd/>
          </a:ln>
        </p:spPr>
      </p:pic>
      <p:pic>
        <p:nvPicPr>
          <p:cNvPr id="57364" name="Picture 10" descr="C:\Users\steve.tonegato.CSPL.000\Desktop\IMRC REPORT PRESENTATION\timber chock.png"/>
          <p:cNvPicPr>
            <a:picLocks noChangeAspect="1" noChangeArrowheads="1"/>
          </p:cNvPicPr>
          <p:nvPr/>
        </p:nvPicPr>
        <p:blipFill>
          <a:blip r:embed="rId17"/>
          <a:srcRect/>
          <a:stretch>
            <a:fillRect/>
          </a:stretch>
        </p:blipFill>
        <p:spPr bwMode="auto">
          <a:xfrm>
            <a:off x="2928938" y="4000500"/>
            <a:ext cx="231775" cy="204788"/>
          </a:xfrm>
          <a:prstGeom prst="rect">
            <a:avLst/>
          </a:prstGeom>
          <a:noFill/>
          <a:ln w="9525">
            <a:noFill/>
            <a:miter lim="800000"/>
            <a:headEnd/>
            <a:tailEnd/>
          </a:ln>
        </p:spPr>
      </p:pic>
      <p:cxnSp>
        <p:nvCxnSpPr>
          <p:cNvPr id="35" name="Straight Arrow Connector 34"/>
          <p:cNvCxnSpPr/>
          <p:nvPr/>
        </p:nvCxnSpPr>
        <p:spPr>
          <a:xfrm rot="5400000" flipH="1" flipV="1">
            <a:off x="2608262" y="3392488"/>
            <a:ext cx="214313"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6" name="Straight Arrow Connector 45"/>
          <p:cNvCxnSpPr/>
          <p:nvPr/>
        </p:nvCxnSpPr>
        <p:spPr>
          <a:xfrm>
            <a:off x="2714625" y="3286125"/>
            <a:ext cx="428625"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30" name="Picture 2" descr="C:\Users\steve.tonegato.CSPL.000\Desktop\IMRC REPORT PRESENTATION\bag sampling.png"/>
          <p:cNvPicPr>
            <a:picLocks noChangeAspect="1" noChangeArrowheads="1"/>
          </p:cNvPicPr>
          <p:nvPr/>
        </p:nvPicPr>
        <p:blipFill>
          <a:blip r:embed="rId18"/>
          <a:srcRect/>
          <a:stretch>
            <a:fillRect/>
          </a:stretch>
        </p:blipFill>
        <p:spPr bwMode="auto">
          <a:xfrm>
            <a:off x="142875" y="2286000"/>
            <a:ext cx="2735263" cy="3786188"/>
          </a:xfrm>
          <a:prstGeom prst="rect">
            <a:avLst/>
          </a:prstGeom>
          <a:noFill/>
          <a:ln w="9525">
            <a:noFill/>
            <a:miter lim="800000"/>
            <a:headEnd/>
            <a:tailEnd/>
          </a:ln>
        </p:spPr>
      </p:pic>
      <p:pic>
        <p:nvPicPr>
          <p:cNvPr id="31" name="Picture 3" descr="O:\Mines Rescue\Southern\Administration\Photo's Steve\Picture 021.jpg"/>
          <p:cNvPicPr>
            <a:picLocks noChangeAspect="1" noChangeArrowheads="1"/>
          </p:cNvPicPr>
          <p:nvPr/>
        </p:nvPicPr>
        <p:blipFill>
          <a:blip r:embed="rId19"/>
          <a:srcRect/>
          <a:stretch>
            <a:fillRect/>
          </a:stretch>
        </p:blipFill>
        <p:spPr bwMode="auto">
          <a:xfrm>
            <a:off x="3786188" y="428625"/>
            <a:ext cx="3786187" cy="2840038"/>
          </a:xfrm>
          <a:prstGeom prst="rect">
            <a:avLst/>
          </a:prstGeom>
          <a:noFill/>
          <a:ln w="9525">
            <a:noFill/>
            <a:miter lim="800000"/>
            <a:headEnd/>
            <a:tailEnd/>
          </a:ln>
        </p:spPr>
      </p:pic>
      <p:pic>
        <p:nvPicPr>
          <p:cNvPr id="57369" name="Picture 1" descr="O:\Mines Rescue\Southern\Administration\Photo's Steve\Picture 009.jpg"/>
          <p:cNvPicPr>
            <a:picLocks noChangeAspect="1" noChangeArrowheads="1"/>
          </p:cNvPicPr>
          <p:nvPr/>
        </p:nvPicPr>
        <p:blipFill>
          <a:blip r:embed="rId20"/>
          <a:srcRect/>
          <a:stretch>
            <a:fillRect/>
          </a:stretch>
        </p:blipFill>
        <p:spPr bwMode="auto">
          <a:xfrm>
            <a:off x="-3929063" y="-892175"/>
            <a:ext cx="2381250" cy="1784350"/>
          </a:xfrm>
          <a:prstGeom prst="rect">
            <a:avLst/>
          </a:prstGeom>
          <a:noFill/>
          <a:ln w="9525">
            <a:noFill/>
            <a:miter lim="800000"/>
            <a:headEnd/>
            <a:tailEnd/>
          </a:ln>
        </p:spPr>
      </p:pic>
      <p:pic>
        <p:nvPicPr>
          <p:cNvPr id="42" name="Picture 1" descr="O:\Mines Rescue\Southern\Administration\Photo's Steve\Picture 009.jpg"/>
          <p:cNvPicPr>
            <a:picLocks noChangeAspect="1" noChangeArrowheads="1"/>
          </p:cNvPicPr>
          <p:nvPr/>
        </p:nvPicPr>
        <p:blipFill>
          <a:blip r:embed="rId21"/>
          <a:srcRect/>
          <a:stretch>
            <a:fillRect/>
          </a:stretch>
        </p:blipFill>
        <p:spPr bwMode="auto">
          <a:xfrm>
            <a:off x="4429125" y="2428875"/>
            <a:ext cx="3238500" cy="2428875"/>
          </a:xfrm>
          <a:prstGeom prst="rect">
            <a:avLst/>
          </a:prstGeom>
          <a:noFill/>
          <a:ln w="9525">
            <a:noFill/>
            <a:miter lim="800000"/>
            <a:headEnd/>
            <a:tailEnd/>
          </a:ln>
        </p:spPr>
      </p:pic>
      <p:pic>
        <p:nvPicPr>
          <p:cNvPr id="2050" name="Picture 2" descr="O:\Mines Rescue\Southern\Administration\Photo's Steve\Picture 029.jpg"/>
          <p:cNvPicPr>
            <a:picLocks noChangeAspect="1" noChangeArrowheads="1"/>
          </p:cNvPicPr>
          <p:nvPr/>
        </p:nvPicPr>
        <p:blipFill>
          <a:blip r:embed="rId22"/>
          <a:srcRect/>
          <a:stretch>
            <a:fillRect/>
          </a:stretch>
        </p:blipFill>
        <p:spPr bwMode="auto">
          <a:xfrm>
            <a:off x="3929063" y="3500438"/>
            <a:ext cx="2517775" cy="3357562"/>
          </a:xfrm>
          <a:prstGeom prst="rect">
            <a:avLst/>
          </a:prstGeom>
          <a:noFill/>
          <a:ln w="9525">
            <a:noFill/>
            <a:miter lim="800000"/>
            <a:headEnd/>
            <a:tailEnd/>
          </a:ln>
        </p:spPr>
      </p:pic>
      <p:pic>
        <p:nvPicPr>
          <p:cNvPr id="39" name="Picture 2" descr="O:\Mines Rescue\Southern\Administration\Photo's Steve\Picture 029.jpg"/>
          <p:cNvPicPr>
            <a:picLocks noChangeAspect="1" noChangeArrowheads="1"/>
          </p:cNvPicPr>
          <p:nvPr/>
        </p:nvPicPr>
        <p:blipFill>
          <a:blip r:embed="rId23"/>
          <a:srcRect/>
          <a:stretch>
            <a:fillRect/>
          </a:stretch>
        </p:blipFill>
        <p:spPr bwMode="auto">
          <a:xfrm>
            <a:off x="3429000" y="3143250"/>
            <a:ext cx="160338" cy="214313"/>
          </a:xfrm>
          <a:prstGeom prst="rect">
            <a:avLst/>
          </a:prstGeom>
          <a:noFill/>
          <a:ln w="9525">
            <a:noFill/>
            <a:miter lim="800000"/>
            <a:headEnd/>
            <a:tailEnd/>
          </a:ln>
        </p:spPr>
      </p:pic>
      <p:pic>
        <p:nvPicPr>
          <p:cNvPr id="45" name="Picture 2" descr="C:\Users\steve.tonegato.CSPL.000\Desktop\IMRC REPORT PRESENTATION\bag sampling.png"/>
          <p:cNvPicPr>
            <a:picLocks noChangeAspect="1" noChangeArrowheads="1"/>
          </p:cNvPicPr>
          <p:nvPr/>
        </p:nvPicPr>
        <p:blipFill>
          <a:blip r:embed="rId3"/>
          <a:srcRect/>
          <a:stretch>
            <a:fillRect/>
          </a:stretch>
        </p:blipFill>
        <p:spPr bwMode="auto">
          <a:xfrm>
            <a:off x="3214688" y="3143250"/>
            <a:ext cx="155575" cy="214313"/>
          </a:xfrm>
          <a:prstGeom prst="rect">
            <a:avLst/>
          </a:prstGeom>
          <a:noFill/>
          <a:ln w="9525">
            <a:noFill/>
            <a:miter lim="800000"/>
            <a:headEnd/>
            <a:tailEnd/>
          </a:ln>
        </p:spPr>
      </p:pic>
      <p:pic>
        <p:nvPicPr>
          <p:cNvPr id="47" name="Picture 3" descr="O:\Mines Rescue\Southern\Administration\Photo's Steve\Picture 021.jpg"/>
          <p:cNvPicPr>
            <a:picLocks noChangeAspect="1" noChangeArrowheads="1"/>
          </p:cNvPicPr>
          <p:nvPr/>
        </p:nvPicPr>
        <p:blipFill>
          <a:blip r:embed="rId24"/>
          <a:srcRect/>
          <a:stretch>
            <a:fillRect/>
          </a:stretch>
        </p:blipFill>
        <p:spPr bwMode="auto">
          <a:xfrm>
            <a:off x="3357563" y="2928938"/>
            <a:ext cx="190500" cy="142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dissolve">
                                      <p:cBhvr>
                                        <p:cTn id="10" dur="500"/>
                                        <p:tgtEl>
                                          <p:spTgt spid="47"/>
                                        </p:tgtEl>
                                      </p:cBhvr>
                                    </p:animEffect>
                                  </p:childTnLst>
                                </p:cTn>
                              </p:par>
                              <p:par>
                                <p:cTn id="11" presetID="9"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dissolve">
                                      <p:cBhvr>
                                        <p:cTn id="13" dur="500"/>
                                        <p:tgtEl>
                                          <p:spTgt spid="30"/>
                                        </p:tgtEl>
                                      </p:cBhvr>
                                    </p:animEffect>
                                  </p:childTnLst>
                                </p:cTn>
                              </p:par>
                              <p:par>
                                <p:cTn id="14" presetID="9" presetClass="entr" presetSubtype="0" fill="hold" nodeType="with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dissolve">
                                      <p:cBhvr>
                                        <p:cTn id="16" dur="500"/>
                                        <p:tgtEl>
                                          <p:spTgt spid="2050"/>
                                        </p:tgtEl>
                                      </p:cBhvr>
                                    </p:animEffect>
                                  </p:childTnLst>
                                </p:cTn>
                              </p:par>
                              <p:par>
                                <p:cTn id="17" presetID="9"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dissolve">
                                      <p:cBhvr>
                                        <p:cTn id="19" dur="500"/>
                                        <p:tgtEl>
                                          <p:spTgt spid="31"/>
                                        </p:tgtEl>
                                      </p:cBhvr>
                                    </p:animEffect>
                                  </p:childTnLst>
                                </p:cTn>
                              </p:par>
                              <p:par>
                                <p:cTn id="20" presetID="9"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dissolve">
                                      <p:cBhvr>
                                        <p:cTn id="22" dur="500"/>
                                        <p:tgtEl>
                                          <p:spTgt spid="45"/>
                                        </p:tgtEl>
                                      </p:cBhvr>
                                    </p:animEffect>
                                  </p:childTnLst>
                                </p:cTn>
                              </p:par>
                              <p:par>
                                <p:cTn id="23" presetID="9" presetClass="entr" presetSubtype="0" fill="hold"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dissolve">
                                      <p:cBhvr>
                                        <p:cTn id="25" dur="500"/>
                                        <p:tgtEl>
                                          <p:spTgt spid="47"/>
                                        </p:tgtEl>
                                      </p:cBhvr>
                                    </p:animEffect>
                                  </p:childTnLst>
                                </p:cTn>
                              </p:par>
                              <p:par>
                                <p:cTn id="26" presetID="9" presetClass="entr" presetSubtype="0"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dissolve">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descr="C:\Users\steve.tonegato.CSPL.000\Desktop\IMRC REPORT PRESENTATION\bag sampling.png"/>
          <p:cNvPicPr>
            <a:picLocks noChangeAspect="1" noChangeArrowheads="1"/>
          </p:cNvPicPr>
          <p:nvPr/>
        </p:nvPicPr>
        <p:blipFill>
          <a:blip r:embed="rId3"/>
          <a:srcRect/>
          <a:stretch>
            <a:fillRect/>
          </a:stretch>
        </p:blipFill>
        <p:spPr bwMode="auto">
          <a:xfrm>
            <a:off x="3429000" y="3143250"/>
            <a:ext cx="155575" cy="214313"/>
          </a:xfrm>
          <a:prstGeom prst="rect">
            <a:avLst/>
          </a:prstGeom>
          <a:noFill/>
          <a:ln w="9525">
            <a:noFill/>
            <a:miter lim="800000"/>
            <a:headEnd/>
            <a:tailEnd/>
          </a:ln>
        </p:spPr>
      </p:pic>
      <p:pic>
        <p:nvPicPr>
          <p:cNvPr id="59394" name="Picture 3" descr="O:\Mines Rescue\Southern\Administration\Photo's Steve\Picture 021.jpg"/>
          <p:cNvPicPr>
            <a:picLocks noChangeAspect="1" noChangeArrowheads="1"/>
          </p:cNvPicPr>
          <p:nvPr/>
        </p:nvPicPr>
        <p:blipFill>
          <a:blip r:embed="rId4"/>
          <a:srcRect/>
          <a:stretch>
            <a:fillRect/>
          </a:stretch>
        </p:blipFill>
        <p:spPr bwMode="auto">
          <a:xfrm>
            <a:off x="3071813" y="3143250"/>
            <a:ext cx="295275" cy="220663"/>
          </a:xfrm>
          <a:prstGeom prst="rect">
            <a:avLst/>
          </a:prstGeom>
          <a:noFill/>
          <a:ln w="9525">
            <a:noFill/>
            <a:miter lim="800000"/>
            <a:headEnd/>
            <a:tailEnd/>
          </a:ln>
        </p:spPr>
      </p:pic>
      <p:pic>
        <p:nvPicPr>
          <p:cNvPr id="59395" name="Picture 1" descr="O:\Mines Rescue\Southern\Administration\Photo's Steve\Picture 009.jpg"/>
          <p:cNvPicPr>
            <a:picLocks noChangeAspect="1" noChangeArrowheads="1"/>
          </p:cNvPicPr>
          <p:nvPr/>
        </p:nvPicPr>
        <p:blipFill>
          <a:blip r:embed="rId5"/>
          <a:srcRect/>
          <a:stretch>
            <a:fillRect/>
          </a:stretch>
        </p:blipFill>
        <p:spPr bwMode="auto">
          <a:xfrm>
            <a:off x="2786063" y="3643313"/>
            <a:ext cx="190500" cy="142875"/>
          </a:xfrm>
          <a:prstGeom prst="rect">
            <a:avLst/>
          </a:prstGeom>
          <a:noFill/>
          <a:ln w="9525">
            <a:noFill/>
            <a:miter lim="800000"/>
            <a:headEnd/>
            <a:tailEnd/>
          </a:ln>
        </p:spPr>
      </p:pic>
      <p:pic>
        <p:nvPicPr>
          <p:cNvPr id="59396" name="Picture 1" descr="O:\Mines Rescue\Southern\Administration\Photo's Steve\Picture 009.jpg"/>
          <p:cNvPicPr>
            <a:picLocks noChangeAspect="1" noChangeArrowheads="1"/>
          </p:cNvPicPr>
          <p:nvPr/>
        </p:nvPicPr>
        <p:blipFill>
          <a:blip r:embed="rId6"/>
          <a:srcRect/>
          <a:stretch>
            <a:fillRect/>
          </a:stretch>
        </p:blipFill>
        <p:spPr bwMode="auto">
          <a:xfrm>
            <a:off x="3214688" y="3357563"/>
            <a:ext cx="177800" cy="133350"/>
          </a:xfrm>
          <a:prstGeom prst="rect">
            <a:avLst/>
          </a:prstGeom>
          <a:noFill/>
          <a:ln w="9525">
            <a:noFill/>
            <a:miter lim="800000"/>
            <a:headEnd/>
            <a:tailEnd/>
          </a:ln>
        </p:spPr>
      </p:pic>
      <p:sp>
        <p:nvSpPr>
          <p:cNvPr id="4" name="Text Placeholder 1"/>
          <p:cNvSpPr>
            <a:spLocks noGrp="1"/>
          </p:cNvSpPr>
          <p:nvPr>
            <p:ph type="body" sz="quarter" idx="10"/>
          </p:nvPr>
        </p:nvSpPr>
        <p:spPr>
          <a:xfrm>
            <a:off x="428625" y="214313"/>
            <a:ext cx="4714875" cy="500062"/>
          </a:xfrm>
        </p:spPr>
        <p:txBody>
          <a:bodyPr/>
          <a:lstStyle/>
          <a:p>
            <a:pPr>
              <a:defRPr/>
            </a:pPr>
            <a:r>
              <a:rPr lang="en-US" dirty="0" smtClean="0"/>
              <a:t>NRE Underground</a:t>
            </a:r>
            <a:endParaRPr lang="en-US" dirty="0"/>
          </a:p>
        </p:txBody>
      </p:sp>
      <p:pic>
        <p:nvPicPr>
          <p:cNvPr id="59398" name="Picture 2" descr="\\corp.coalservices.com.au\data-user\Not Replicated\SYD\steve.tonegato\My Documents\International Mines Rescue Competion\COMPETITION EVENTS\NRE\NREGIBSONS.jpg"/>
          <p:cNvPicPr>
            <a:picLocks noChangeAspect="1" noChangeArrowheads="1"/>
          </p:cNvPicPr>
          <p:nvPr/>
        </p:nvPicPr>
        <p:blipFill>
          <a:blip r:embed="rId7"/>
          <a:srcRect/>
          <a:stretch>
            <a:fillRect/>
          </a:stretch>
        </p:blipFill>
        <p:spPr bwMode="auto">
          <a:xfrm>
            <a:off x="0" y="0"/>
            <a:ext cx="9144000" cy="6858000"/>
          </a:xfrm>
          <a:prstGeom prst="rect">
            <a:avLst/>
          </a:prstGeom>
          <a:noFill/>
          <a:ln w="9525">
            <a:noFill/>
            <a:miter lim="800000"/>
            <a:headEnd/>
            <a:tailEnd/>
          </a:ln>
        </p:spPr>
      </p:pic>
      <p:pic>
        <p:nvPicPr>
          <p:cNvPr id="59399" name="Picture 3" descr="C:\Users\steve.tonegato.CSPL.000\Desktop\IMRC REPORT PRESENTATION\NRE ug photos\IMG_9076.jpg"/>
          <p:cNvPicPr>
            <a:picLocks noChangeAspect="1" noChangeArrowheads="1"/>
          </p:cNvPicPr>
          <p:nvPr/>
        </p:nvPicPr>
        <p:blipFill>
          <a:blip r:embed="rId8"/>
          <a:srcRect/>
          <a:stretch>
            <a:fillRect/>
          </a:stretch>
        </p:blipFill>
        <p:spPr bwMode="auto">
          <a:xfrm>
            <a:off x="142875" y="3357563"/>
            <a:ext cx="322263" cy="214312"/>
          </a:xfrm>
          <a:prstGeom prst="rect">
            <a:avLst/>
          </a:prstGeom>
          <a:noFill/>
          <a:ln w="9525">
            <a:noFill/>
            <a:miter lim="800000"/>
            <a:headEnd/>
            <a:tailEnd/>
          </a:ln>
        </p:spPr>
      </p:pic>
      <p:pic>
        <p:nvPicPr>
          <p:cNvPr id="59400" name="Picture 5" descr="C:\Users\steve.tonegato.CSPL.000\Desktop\IMRC REPORT PRESENTATION\NRE ug photos\IMG_9092.jpg"/>
          <p:cNvPicPr>
            <a:picLocks noChangeAspect="1" noChangeArrowheads="1"/>
          </p:cNvPicPr>
          <p:nvPr/>
        </p:nvPicPr>
        <p:blipFill>
          <a:blip r:embed="rId9"/>
          <a:srcRect/>
          <a:stretch>
            <a:fillRect/>
          </a:stretch>
        </p:blipFill>
        <p:spPr bwMode="auto">
          <a:xfrm>
            <a:off x="142875" y="3071813"/>
            <a:ext cx="320675" cy="214312"/>
          </a:xfrm>
          <a:prstGeom prst="rect">
            <a:avLst/>
          </a:prstGeom>
          <a:noFill/>
          <a:ln w="9525">
            <a:noFill/>
            <a:miter lim="800000"/>
            <a:headEnd/>
            <a:tailEnd/>
          </a:ln>
        </p:spPr>
      </p:pic>
      <p:pic>
        <p:nvPicPr>
          <p:cNvPr id="59401" name="Picture 2" descr="C:\Users\steve.tonegato.CSPL.000\Desktop\IMRC REPORT PRESENTATION\NRE ug photos\IMG_9100.jpg"/>
          <p:cNvPicPr>
            <a:picLocks noChangeAspect="1" noChangeArrowheads="1"/>
          </p:cNvPicPr>
          <p:nvPr/>
        </p:nvPicPr>
        <p:blipFill>
          <a:blip r:embed="rId10"/>
          <a:srcRect/>
          <a:stretch>
            <a:fillRect/>
          </a:stretch>
        </p:blipFill>
        <p:spPr bwMode="auto">
          <a:xfrm>
            <a:off x="571500" y="3071813"/>
            <a:ext cx="320675" cy="214312"/>
          </a:xfrm>
          <a:prstGeom prst="rect">
            <a:avLst/>
          </a:prstGeom>
          <a:noFill/>
          <a:ln w="9525">
            <a:noFill/>
            <a:miter lim="800000"/>
            <a:headEnd/>
            <a:tailEnd/>
          </a:ln>
        </p:spPr>
      </p:pic>
      <p:pic>
        <p:nvPicPr>
          <p:cNvPr id="59402" name="Picture 7" descr="O:\Mines Rescue\Southern\COMPETITIONS\INTERNATIONAL 2010\Photos\Professional Photos\IMG_9110.jpg"/>
          <p:cNvPicPr>
            <a:picLocks noChangeAspect="1" noChangeArrowheads="1"/>
          </p:cNvPicPr>
          <p:nvPr/>
        </p:nvPicPr>
        <p:blipFill>
          <a:blip r:embed="rId11"/>
          <a:srcRect/>
          <a:stretch>
            <a:fillRect/>
          </a:stretch>
        </p:blipFill>
        <p:spPr bwMode="auto">
          <a:xfrm>
            <a:off x="1143000" y="3357563"/>
            <a:ext cx="285750" cy="190500"/>
          </a:xfrm>
          <a:prstGeom prst="rect">
            <a:avLst/>
          </a:prstGeom>
          <a:noFill/>
          <a:ln w="9525">
            <a:noFill/>
            <a:miter lim="800000"/>
            <a:headEnd/>
            <a:tailEnd/>
          </a:ln>
        </p:spPr>
      </p:pic>
      <p:cxnSp>
        <p:nvCxnSpPr>
          <p:cNvPr id="14" name="Straight Arrow Connector 13"/>
          <p:cNvCxnSpPr/>
          <p:nvPr/>
        </p:nvCxnSpPr>
        <p:spPr>
          <a:xfrm>
            <a:off x="1571625" y="3500438"/>
            <a:ext cx="857250"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313" y="3500438"/>
            <a:ext cx="500062"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313" y="3786188"/>
            <a:ext cx="571500" cy="1905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25" y="4071938"/>
            <a:ext cx="357188"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59407" name="Picture 2" descr="C:\Users\steve.tonegato.CSPL.000\AppData\Local\Microsoft\Windows\Temporary Internet Files\Content.IE5\O9DYWXZD\MC900269014[1].wmf"/>
          <p:cNvPicPr>
            <a:picLocks noChangeAspect="1" noChangeArrowheads="1"/>
          </p:cNvPicPr>
          <p:nvPr/>
        </p:nvPicPr>
        <p:blipFill>
          <a:blip r:embed="rId12"/>
          <a:srcRect/>
          <a:stretch>
            <a:fillRect/>
          </a:stretch>
        </p:blipFill>
        <p:spPr bwMode="auto">
          <a:xfrm flipH="1">
            <a:off x="3071813" y="3857625"/>
            <a:ext cx="214312" cy="307975"/>
          </a:xfrm>
          <a:prstGeom prst="rect">
            <a:avLst/>
          </a:prstGeom>
          <a:noFill/>
          <a:ln w="9525">
            <a:noFill/>
            <a:miter lim="800000"/>
            <a:headEnd/>
            <a:tailEnd/>
          </a:ln>
        </p:spPr>
      </p:pic>
      <p:pic>
        <p:nvPicPr>
          <p:cNvPr id="59408" name="Picture 8" descr="O:\Mines Rescue\Southern\COMPETITIONS\Comp 2009\August\Photo's Comp\100_0387.JPG"/>
          <p:cNvPicPr>
            <a:picLocks noChangeAspect="1" noChangeArrowheads="1"/>
          </p:cNvPicPr>
          <p:nvPr/>
        </p:nvPicPr>
        <p:blipFill>
          <a:blip r:embed="rId13"/>
          <a:srcRect/>
          <a:stretch>
            <a:fillRect/>
          </a:stretch>
        </p:blipFill>
        <p:spPr bwMode="auto">
          <a:xfrm>
            <a:off x="1714500" y="3429000"/>
            <a:ext cx="223838" cy="298450"/>
          </a:xfrm>
          <a:prstGeom prst="rect">
            <a:avLst/>
          </a:prstGeom>
          <a:noFill/>
          <a:ln w="9525">
            <a:noFill/>
            <a:miter lim="800000"/>
            <a:headEnd/>
            <a:tailEnd/>
          </a:ln>
        </p:spPr>
      </p:pic>
      <p:pic>
        <p:nvPicPr>
          <p:cNvPr id="59409" name="Picture 4" descr="O:\Mines Rescue\Southern\COMPETITIONS\Comp 2010\August\Photo's\Overseas Disk\P8270115.JPG"/>
          <p:cNvPicPr>
            <a:picLocks noChangeAspect="1" noChangeArrowheads="1"/>
          </p:cNvPicPr>
          <p:nvPr/>
        </p:nvPicPr>
        <p:blipFill>
          <a:blip r:embed="rId14"/>
          <a:srcRect/>
          <a:stretch>
            <a:fillRect/>
          </a:stretch>
        </p:blipFill>
        <p:spPr bwMode="auto">
          <a:xfrm>
            <a:off x="2286000" y="3429000"/>
            <a:ext cx="393700" cy="295275"/>
          </a:xfrm>
          <a:prstGeom prst="rect">
            <a:avLst/>
          </a:prstGeom>
          <a:noFill/>
          <a:ln w="9525">
            <a:noFill/>
            <a:miter lim="800000"/>
            <a:headEnd/>
            <a:tailEnd/>
          </a:ln>
        </p:spPr>
      </p:pic>
      <p:pic>
        <p:nvPicPr>
          <p:cNvPr id="59410" name="Picture 7" descr="O:\Mines Rescue\Southern\COMPETITIONS\Comp 2009\August\Photo's Comp\100_0392.JPG"/>
          <p:cNvPicPr>
            <a:picLocks noChangeAspect="1" noChangeArrowheads="1"/>
          </p:cNvPicPr>
          <p:nvPr/>
        </p:nvPicPr>
        <p:blipFill>
          <a:blip r:embed="rId15"/>
          <a:srcRect/>
          <a:stretch>
            <a:fillRect/>
          </a:stretch>
        </p:blipFill>
        <p:spPr bwMode="auto">
          <a:xfrm>
            <a:off x="3214688" y="3714750"/>
            <a:ext cx="273050" cy="204788"/>
          </a:xfrm>
          <a:prstGeom prst="rect">
            <a:avLst/>
          </a:prstGeom>
          <a:noFill/>
          <a:ln w="9525">
            <a:noFill/>
            <a:miter lim="800000"/>
            <a:headEnd/>
            <a:tailEnd/>
          </a:ln>
        </p:spPr>
      </p:pic>
      <p:pic>
        <p:nvPicPr>
          <p:cNvPr id="59411" name="Picture 7" descr="O:\Mines Rescue\Southern\COMPETITIONS\Comp 2009\August\Photo's Comp\100_0392.JPG"/>
          <p:cNvPicPr>
            <a:picLocks noChangeAspect="1" noChangeArrowheads="1"/>
          </p:cNvPicPr>
          <p:nvPr/>
        </p:nvPicPr>
        <p:blipFill>
          <a:blip r:embed="rId16"/>
          <a:srcRect/>
          <a:stretch>
            <a:fillRect/>
          </a:stretch>
        </p:blipFill>
        <p:spPr bwMode="auto">
          <a:xfrm>
            <a:off x="3214688" y="4000500"/>
            <a:ext cx="266700" cy="200025"/>
          </a:xfrm>
          <a:prstGeom prst="rect">
            <a:avLst/>
          </a:prstGeom>
          <a:noFill/>
          <a:ln w="9525">
            <a:noFill/>
            <a:miter lim="800000"/>
            <a:headEnd/>
            <a:tailEnd/>
          </a:ln>
        </p:spPr>
      </p:pic>
      <p:pic>
        <p:nvPicPr>
          <p:cNvPr id="59412" name="Picture 10" descr="C:\Users\steve.tonegato.CSPL.000\Desktop\IMRC REPORT PRESENTATION\timber chock.png"/>
          <p:cNvPicPr>
            <a:picLocks noChangeAspect="1" noChangeArrowheads="1"/>
          </p:cNvPicPr>
          <p:nvPr/>
        </p:nvPicPr>
        <p:blipFill>
          <a:blip r:embed="rId17"/>
          <a:srcRect/>
          <a:stretch>
            <a:fillRect/>
          </a:stretch>
        </p:blipFill>
        <p:spPr bwMode="auto">
          <a:xfrm>
            <a:off x="2928938" y="4000500"/>
            <a:ext cx="231775" cy="204788"/>
          </a:xfrm>
          <a:prstGeom prst="rect">
            <a:avLst/>
          </a:prstGeom>
          <a:noFill/>
          <a:ln w="9525">
            <a:noFill/>
            <a:miter lim="800000"/>
            <a:headEnd/>
            <a:tailEnd/>
          </a:ln>
        </p:spPr>
      </p:pic>
      <p:cxnSp>
        <p:nvCxnSpPr>
          <p:cNvPr id="35" name="Straight Arrow Connector 34"/>
          <p:cNvCxnSpPr/>
          <p:nvPr/>
        </p:nvCxnSpPr>
        <p:spPr>
          <a:xfrm rot="5400000" flipH="1" flipV="1">
            <a:off x="2608262" y="3392488"/>
            <a:ext cx="214313"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6" name="Straight Arrow Connector 45"/>
          <p:cNvCxnSpPr/>
          <p:nvPr/>
        </p:nvCxnSpPr>
        <p:spPr>
          <a:xfrm>
            <a:off x="2714625" y="3286125"/>
            <a:ext cx="428625"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59415" name="Picture 2" descr="O:\Mines Rescue\Southern\Administration\Photo's Steve\Picture 029.jpg"/>
          <p:cNvPicPr>
            <a:picLocks noChangeAspect="1" noChangeArrowheads="1"/>
          </p:cNvPicPr>
          <p:nvPr/>
        </p:nvPicPr>
        <p:blipFill>
          <a:blip r:embed="rId18"/>
          <a:srcRect/>
          <a:stretch>
            <a:fillRect/>
          </a:stretch>
        </p:blipFill>
        <p:spPr bwMode="auto">
          <a:xfrm>
            <a:off x="3429000" y="3143250"/>
            <a:ext cx="160338" cy="214313"/>
          </a:xfrm>
          <a:prstGeom prst="rect">
            <a:avLst/>
          </a:prstGeom>
          <a:noFill/>
          <a:ln w="9525">
            <a:noFill/>
            <a:miter lim="800000"/>
            <a:headEnd/>
            <a:tailEnd/>
          </a:ln>
        </p:spPr>
      </p:pic>
      <p:pic>
        <p:nvPicPr>
          <p:cNvPr id="59416" name="Picture 2" descr="C:\Users\steve.tonegato.CSPL.000\Desktop\IMRC REPORT PRESENTATION\bag sampling.png"/>
          <p:cNvPicPr>
            <a:picLocks noChangeAspect="1" noChangeArrowheads="1"/>
          </p:cNvPicPr>
          <p:nvPr/>
        </p:nvPicPr>
        <p:blipFill>
          <a:blip r:embed="rId3"/>
          <a:srcRect/>
          <a:stretch>
            <a:fillRect/>
          </a:stretch>
        </p:blipFill>
        <p:spPr bwMode="auto">
          <a:xfrm>
            <a:off x="3214688" y="3143250"/>
            <a:ext cx="155575" cy="214313"/>
          </a:xfrm>
          <a:prstGeom prst="rect">
            <a:avLst/>
          </a:prstGeom>
          <a:noFill/>
          <a:ln w="9525">
            <a:noFill/>
            <a:miter lim="800000"/>
            <a:headEnd/>
            <a:tailEnd/>
          </a:ln>
        </p:spPr>
      </p:pic>
      <p:pic>
        <p:nvPicPr>
          <p:cNvPr id="59417" name="Picture 3" descr="O:\Mines Rescue\Southern\Administration\Photo's Steve\Picture 021.jpg"/>
          <p:cNvPicPr>
            <a:picLocks noChangeAspect="1" noChangeArrowheads="1"/>
          </p:cNvPicPr>
          <p:nvPr/>
        </p:nvPicPr>
        <p:blipFill>
          <a:blip r:embed="rId19"/>
          <a:srcRect/>
          <a:stretch>
            <a:fillRect/>
          </a:stretch>
        </p:blipFill>
        <p:spPr bwMode="auto">
          <a:xfrm>
            <a:off x="3357563" y="2928938"/>
            <a:ext cx="190500" cy="142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1" descr="O:\Mines Rescue\Southern\Administration\Photo's Steve\Picture 009.jpg"/>
          <p:cNvPicPr>
            <a:picLocks noChangeAspect="1" noChangeArrowheads="1"/>
          </p:cNvPicPr>
          <p:nvPr/>
        </p:nvPicPr>
        <p:blipFill>
          <a:blip r:embed="rId3"/>
          <a:srcRect/>
          <a:stretch>
            <a:fillRect/>
          </a:stretch>
        </p:blipFill>
        <p:spPr bwMode="auto">
          <a:xfrm>
            <a:off x="2952750" y="2428875"/>
            <a:ext cx="381000" cy="285750"/>
          </a:xfrm>
          <a:prstGeom prst="rect">
            <a:avLst/>
          </a:prstGeom>
          <a:noFill/>
          <a:ln w="9525">
            <a:noFill/>
            <a:miter lim="800000"/>
            <a:headEnd/>
            <a:tailEnd/>
          </a:ln>
        </p:spPr>
      </p:pic>
      <p:pic>
        <p:nvPicPr>
          <p:cNvPr id="61442" name="Picture 3" descr="O:\Mines Rescue\Southern\Administration\Photo's Steve\Picture 021.jpg"/>
          <p:cNvPicPr>
            <a:picLocks noChangeAspect="1" noChangeArrowheads="1"/>
          </p:cNvPicPr>
          <p:nvPr/>
        </p:nvPicPr>
        <p:blipFill>
          <a:blip r:embed="rId4"/>
          <a:srcRect/>
          <a:stretch>
            <a:fillRect/>
          </a:stretch>
        </p:blipFill>
        <p:spPr bwMode="auto">
          <a:xfrm>
            <a:off x="3071813" y="3143250"/>
            <a:ext cx="295275" cy="220663"/>
          </a:xfrm>
          <a:prstGeom prst="rect">
            <a:avLst/>
          </a:prstGeom>
          <a:noFill/>
          <a:ln w="9525">
            <a:noFill/>
            <a:miter lim="800000"/>
            <a:headEnd/>
            <a:tailEnd/>
          </a:ln>
        </p:spPr>
      </p:pic>
      <p:pic>
        <p:nvPicPr>
          <p:cNvPr id="61443" name="Picture 2" descr="C:\Users\steve.tonegato.CSPL.000\Desktop\IMRC REPORT PRESENTATION\bag sampling.png"/>
          <p:cNvPicPr>
            <a:picLocks noChangeAspect="1" noChangeArrowheads="1"/>
          </p:cNvPicPr>
          <p:nvPr/>
        </p:nvPicPr>
        <p:blipFill>
          <a:blip r:embed="rId5"/>
          <a:srcRect/>
          <a:stretch>
            <a:fillRect/>
          </a:stretch>
        </p:blipFill>
        <p:spPr bwMode="auto">
          <a:xfrm>
            <a:off x="3429000" y="3143250"/>
            <a:ext cx="155575" cy="214313"/>
          </a:xfrm>
          <a:prstGeom prst="rect">
            <a:avLst/>
          </a:prstGeom>
          <a:noFill/>
          <a:ln w="9525">
            <a:noFill/>
            <a:miter lim="800000"/>
            <a:headEnd/>
            <a:tailEnd/>
          </a:ln>
        </p:spPr>
      </p:pic>
      <p:pic>
        <p:nvPicPr>
          <p:cNvPr id="61444" name="Picture 12" descr="O:\Mines Rescue\Southern\COMPETITIONS\INTERNATIONAL 2010\Photos\International Rescue Comp - UG pics\Picture 028.jpg"/>
          <p:cNvPicPr>
            <a:picLocks noChangeAspect="1" noChangeArrowheads="1"/>
          </p:cNvPicPr>
          <p:nvPr/>
        </p:nvPicPr>
        <p:blipFill>
          <a:blip r:embed="rId6"/>
          <a:srcRect/>
          <a:stretch>
            <a:fillRect/>
          </a:stretch>
        </p:blipFill>
        <p:spPr bwMode="auto">
          <a:xfrm>
            <a:off x="4071938" y="1785938"/>
            <a:ext cx="204787" cy="273050"/>
          </a:xfrm>
          <a:prstGeom prst="rect">
            <a:avLst/>
          </a:prstGeom>
          <a:noFill/>
          <a:ln w="9525">
            <a:noFill/>
            <a:miter lim="800000"/>
            <a:headEnd/>
            <a:tailEnd/>
          </a:ln>
        </p:spPr>
      </p:pic>
      <p:pic>
        <p:nvPicPr>
          <p:cNvPr id="61445" name="Picture 8" descr="C:\Users\steve.tonegato.CSPL.000\Desktop\IMRC REPORT PRESENTATION\NRE ug photos\Picture 068.jpg"/>
          <p:cNvPicPr>
            <a:picLocks noChangeAspect="1" noChangeArrowheads="1"/>
          </p:cNvPicPr>
          <p:nvPr/>
        </p:nvPicPr>
        <p:blipFill>
          <a:blip r:embed="rId7"/>
          <a:srcRect/>
          <a:stretch>
            <a:fillRect/>
          </a:stretch>
        </p:blipFill>
        <p:spPr bwMode="auto">
          <a:xfrm>
            <a:off x="3429000" y="2571750"/>
            <a:ext cx="285750" cy="214313"/>
          </a:xfrm>
          <a:prstGeom prst="rect">
            <a:avLst/>
          </a:prstGeom>
          <a:noFill/>
          <a:ln w="9525">
            <a:noFill/>
            <a:miter lim="800000"/>
            <a:headEnd/>
            <a:tailEnd/>
          </a:ln>
        </p:spPr>
      </p:pic>
      <p:pic>
        <p:nvPicPr>
          <p:cNvPr id="61446" name="Picture 7" descr="C:\Users\steve.tonegato.CSPL.000\Desktop\IMRC REPORT PRESENTATION\NRE ug photos\Picture 084.jpg"/>
          <p:cNvPicPr>
            <a:picLocks noChangeAspect="1" noChangeArrowheads="1"/>
          </p:cNvPicPr>
          <p:nvPr/>
        </p:nvPicPr>
        <p:blipFill>
          <a:blip r:embed="rId8"/>
          <a:srcRect/>
          <a:stretch>
            <a:fillRect/>
          </a:stretch>
        </p:blipFill>
        <p:spPr bwMode="auto">
          <a:xfrm>
            <a:off x="3714750" y="1928813"/>
            <a:ext cx="273050" cy="204787"/>
          </a:xfrm>
          <a:prstGeom prst="rect">
            <a:avLst/>
          </a:prstGeom>
          <a:noFill/>
          <a:ln w="9525">
            <a:noFill/>
            <a:miter lim="800000"/>
            <a:headEnd/>
            <a:tailEnd/>
          </a:ln>
        </p:spPr>
      </p:pic>
      <p:pic>
        <p:nvPicPr>
          <p:cNvPr id="61447" name="Picture 4" descr="C:\Users\steve.tonegato.CSPL.000\Desktop\IMRC REPORT PRESENTATION\NRE ug photos\Picture 036.jpg"/>
          <p:cNvPicPr>
            <a:picLocks noChangeAspect="1" noChangeArrowheads="1"/>
          </p:cNvPicPr>
          <p:nvPr/>
        </p:nvPicPr>
        <p:blipFill>
          <a:blip r:embed="rId9"/>
          <a:srcRect/>
          <a:stretch>
            <a:fillRect/>
          </a:stretch>
        </p:blipFill>
        <p:spPr bwMode="auto">
          <a:xfrm>
            <a:off x="4286250" y="1571625"/>
            <a:ext cx="285750" cy="381000"/>
          </a:xfrm>
          <a:prstGeom prst="rect">
            <a:avLst/>
          </a:prstGeom>
          <a:noFill/>
          <a:ln w="9525">
            <a:noFill/>
            <a:miter lim="800000"/>
            <a:headEnd/>
            <a:tailEnd/>
          </a:ln>
        </p:spPr>
      </p:pic>
      <p:pic>
        <p:nvPicPr>
          <p:cNvPr id="61448" name="Picture 5" descr="C:\Users\steve.tonegato.CSPL.000\Desktop\IMRC REPORT PRESENTATION\NRE ug photos\Picture 085.jpg"/>
          <p:cNvPicPr>
            <a:picLocks noChangeAspect="1" noChangeArrowheads="1"/>
          </p:cNvPicPr>
          <p:nvPr/>
        </p:nvPicPr>
        <p:blipFill>
          <a:blip r:embed="rId10"/>
          <a:srcRect/>
          <a:stretch>
            <a:fillRect/>
          </a:stretch>
        </p:blipFill>
        <p:spPr bwMode="auto">
          <a:xfrm>
            <a:off x="4643438" y="1500188"/>
            <a:ext cx="381000" cy="285750"/>
          </a:xfrm>
          <a:prstGeom prst="rect">
            <a:avLst/>
          </a:prstGeom>
          <a:noFill/>
          <a:ln w="9525">
            <a:noFill/>
            <a:miter lim="800000"/>
            <a:headEnd/>
            <a:tailEnd/>
          </a:ln>
        </p:spPr>
      </p:pic>
      <p:sp>
        <p:nvSpPr>
          <p:cNvPr id="4" name="Text Placeholder 1"/>
          <p:cNvSpPr>
            <a:spLocks noGrp="1"/>
          </p:cNvSpPr>
          <p:nvPr>
            <p:ph type="body" sz="quarter" idx="10"/>
          </p:nvPr>
        </p:nvSpPr>
        <p:spPr>
          <a:xfrm>
            <a:off x="428625" y="214313"/>
            <a:ext cx="4714875" cy="500062"/>
          </a:xfrm>
        </p:spPr>
        <p:txBody>
          <a:bodyPr/>
          <a:lstStyle/>
          <a:p>
            <a:pPr>
              <a:defRPr/>
            </a:pPr>
            <a:r>
              <a:rPr lang="en-US" dirty="0" smtClean="0"/>
              <a:t>NRE Underground</a:t>
            </a:r>
            <a:endParaRPr lang="en-US" dirty="0"/>
          </a:p>
        </p:txBody>
      </p:sp>
      <p:pic>
        <p:nvPicPr>
          <p:cNvPr id="61450" name="Picture 2" descr="\\corp.coalservices.com.au\data-user\Not Replicated\SYD\steve.tonegato\My Documents\International Mines Rescue Competion\COMPETITION EVENTS\NRE\NREGIBSONS.jpg"/>
          <p:cNvPicPr>
            <a:picLocks noChangeAspect="1" noChangeArrowheads="1"/>
          </p:cNvPicPr>
          <p:nvPr/>
        </p:nvPicPr>
        <p:blipFill>
          <a:blip r:embed="rId11"/>
          <a:srcRect/>
          <a:stretch>
            <a:fillRect/>
          </a:stretch>
        </p:blipFill>
        <p:spPr bwMode="auto">
          <a:xfrm>
            <a:off x="0" y="0"/>
            <a:ext cx="9093200" cy="6858000"/>
          </a:xfrm>
          <a:prstGeom prst="rect">
            <a:avLst/>
          </a:prstGeom>
          <a:noFill/>
          <a:ln w="9525">
            <a:noFill/>
            <a:miter lim="800000"/>
            <a:headEnd/>
            <a:tailEnd/>
          </a:ln>
        </p:spPr>
      </p:pic>
      <p:pic>
        <p:nvPicPr>
          <p:cNvPr id="61451" name="Picture 3" descr="C:\Users\steve.tonegato.CSPL.000\Desktop\IMRC REPORT PRESENTATION\NRE ug photos\IMG_9076.jpg"/>
          <p:cNvPicPr>
            <a:picLocks noChangeAspect="1" noChangeArrowheads="1"/>
          </p:cNvPicPr>
          <p:nvPr/>
        </p:nvPicPr>
        <p:blipFill>
          <a:blip r:embed="rId12"/>
          <a:srcRect/>
          <a:stretch>
            <a:fillRect/>
          </a:stretch>
        </p:blipFill>
        <p:spPr bwMode="auto">
          <a:xfrm>
            <a:off x="142875" y="3357563"/>
            <a:ext cx="322263" cy="214312"/>
          </a:xfrm>
          <a:prstGeom prst="rect">
            <a:avLst/>
          </a:prstGeom>
          <a:noFill/>
          <a:ln w="9525">
            <a:noFill/>
            <a:miter lim="800000"/>
            <a:headEnd/>
            <a:tailEnd/>
          </a:ln>
        </p:spPr>
      </p:pic>
      <p:pic>
        <p:nvPicPr>
          <p:cNvPr id="61452" name="Picture 5" descr="C:\Users\steve.tonegato.CSPL.000\Desktop\IMRC REPORT PRESENTATION\NRE ug photos\IMG_9092.jpg"/>
          <p:cNvPicPr>
            <a:picLocks noChangeAspect="1" noChangeArrowheads="1"/>
          </p:cNvPicPr>
          <p:nvPr/>
        </p:nvPicPr>
        <p:blipFill>
          <a:blip r:embed="rId13"/>
          <a:srcRect/>
          <a:stretch>
            <a:fillRect/>
          </a:stretch>
        </p:blipFill>
        <p:spPr bwMode="auto">
          <a:xfrm>
            <a:off x="142875" y="3071813"/>
            <a:ext cx="320675" cy="214312"/>
          </a:xfrm>
          <a:prstGeom prst="rect">
            <a:avLst/>
          </a:prstGeom>
          <a:noFill/>
          <a:ln w="9525">
            <a:noFill/>
            <a:miter lim="800000"/>
            <a:headEnd/>
            <a:tailEnd/>
          </a:ln>
        </p:spPr>
      </p:pic>
      <p:pic>
        <p:nvPicPr>
          <p:cNvPr id="61453" name="Picture 2" descr="C:\Users\steve.tonegato.CSPL.000\Desktop\IMRC REPORT PRESENTATION\NRE ug photos\IMG_9100.jpg"/>
          <p:cNvPicPr>
            <a:picLocks noChangeAspect="1" noChangeArrowheads="1"/>
          </p:cNvPicPr>
          <p:nvPr/>
        </p:nvPicPr>
        <p:blipFill>
          <a:blip r:embed="rId14"/>
          <a:srcRect/>
          <a:stretch>
            <a:fillRect/>
          </a:stretch>
        </p:blipFill>
        <p:spPr bwMode="auto">
          <a:xfrm>
            <a:off x="571500" y="3071813"/>
            <a:ext cx="320675" cy="214312"/>
          </a:xfrm>
          <a:prstGeom prst="rect">
            <a:avLst/>
          </a:prstGeom>
          <a:noFill/>
          <a:ln w="9525">
            <a:noFill/>
            <a:miter lim="800000"/>
            <a:headEnd/>
            <a:tailEnd/>
          </a:ln>
        </p:spPr>
      </p:pic>
      <p:pic>
        <p:nvPicPr>
          <p:cNvPr id="61454" name="Picture 7" descr="O:\Mines Rescue\Southern\COMPETITIONS\INTERNATIONAL 2010\Photos\Professional Photos\IMG_9110.jpg"/>
          <p:cNvPicPr>
            <a:picLocks noChangeAspect="1" noChangeArrowheads="1"/>
          </p:cNvPicPr>
          <p:nvPr/>
        </p:nvPicPr>
        <p:blipFill>
          <a:blip r:embed="rId15"/>
          <a:srcRect/>
          <a:stretch>
            <a:fillRect/>
          </a:stretch>
        </p:blipFill>
        <p:spPr bwMode="auto">
          <a:xfrm>
            <a:off x="1143000" y="3357563"/>
            <a:ext cx="285750" cy="190500"/>
          </a:xfrm>
          <a:prstGeom prst="rect">
            <a:avLst/>
          </a:prstGeom>
          <a:noFill/>
          <a:ln w="9525">
            <a:noFill/>
            <a:miter lim="800000"/>
            <a:headEnd/>
            <a:tailEnd/>
          </a:ln>
        </p:spPr>
      </p:pic>
      <p:cxnSp>
        <p:nvCxnSpPr>
          <p:cNvPr id="14" name="Straight Arrow Connector 13"/>
          <p:cNvCxnSpPr/>
          <p:nvPr/>
        </p:nvCxnSpPr>
        <p:spPr>
          <a:xfrm>
            <a:off x="1571625" y="3500438"/>
            <a:ext cx="857250"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313" y="3500438"/>
            <a:ext cx="500062"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313" y="3786188"/>
            <a:ext cx="571500" cy="1905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25" y="4071938"/>
            <a:ext cx="357188"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1459" name="Picture 2" descr="C:\Users\steve.tonegato.CSPL.000\AppData\Local\Microsoft\Windows\Temporary Internet Files\Content.IE5\O9DYWXZD\MC900269014[1].wmf"/>
          <p:cNvPicPr>
            <a:picLocks noChangeAspect="1" noChangeArrowheads="1"/>
          </p:cNvPicPr>
          <p:nvPr/>
        </p:nvPicPr>
        <p:blipFill>
          <a:blip r:embed="rId16"/>
          <a:srcRect/>
          <a:stretch>
            <a:fillRect/>
          </a:stretch>
        </p:blipFill>
        <p:spPr bwMode="auto">
          <a:xfrm flipH="1">
            <a:off x="3071813" y="3857625"/>
            <a:ext cx="214312" cy="307975"/>
          </a:xfrm>
          <a:prstGeom prst="rect">
            <a:avLst/>
          </a:prstGeom>
          <a:noFill/>
          <a:ln w="9525">
            <a:noFill/>
            <a:miter lim="800000"/>
            <a:headEnd/>
            <a:tailEnd/>
          </a:ln>
        </p:spPr>
      </p:pic>
      <p:pic>
        <p:nvPicPr>
          <p:cNvPr id="61460" name="Picture 8" descr="O:\Mines Rescue\Southern\COMPETITIONS\Comp 2009\August\Photo's Comp\100_0387.JPG"/>
          <p:cNvPicPr>
            <a:picLocks noChangeAspect="1" noChangeArrowheads="1"/>
          </p:cNvPicPr>
          <p:nvPr/>
        </p:nvPicPr>
        <p:blipFill>
          <a:blip r:embed="rId17"/>
          <a:srcRect/>
          <a:stretch>
            <a:fillRect/>
          </a:stretch>
        </p:blipFill>
        <p:spPr bwMode="auto">
          <a:xfrm>
            <a:off x="1714500" y="3429000"/>
            <a:ext cx="223838" cy="298450"/>
          </a:xfrm>
          <a:prstGeom prst="rect">
            <a:avLst/>
          </a:prstGeom>
          <a:noFill/>
          <a:ln w="9525">
            <a:noFill/>
            <a:miter lim="800000"/>
            <a:headEnd/>
            <a:tailEnd/>
          </a:ln>
        </p:spPr>
      </p:pic>
      <p:pic>
        <p:nvPicPr>
          <p:cNvPr id="61461" name="Picture 4" descr="O:\Mines Rescue\Southern\COMPETITIONS\Comp 2010\August\Photo's\Overseas Disk\P8270115.JPG"/>
          <p:cNvPicPr>
            <a:picLocks noChangeAspect="1" noChangeArrowheads="1"/>
          </p:cNvPicPr>
          <p:nvPr/>
        </p:nvPicPr>
        <p:blipFill>
          <a:blip r:embed="rId18"/>
          <a:srcRect/>
          <a:stretch>
            <a:fillRect/>
          </a:stretch>
        </p:blipFill>
        <p:spPr bwMode="auto">
          <a:xfrm>
            <a:off x="2286000" y="3429000"/>
            <a:ext cx="393700" cy="295275"/>
          </a:xfrm>
          <a:prstGeom prst="rect">
            <a:avLst/>
          </a:prstGeom>
          <a:noFill/>
          <a:ln w="9525">
            <a:noFill/>
            <a:miter lim="800000"/>
            <a:headEnd/>
            <a:tailEnd/>
          </a:ln>
        </p:spPr>
      </p:pic>
      <p:pic>
        <p:nvPicPr>
          <p:cNvPr id="61462" name="Picture 7" descr="O:\Mines Rescue\Southern\COMPETITIONS\Comp 2009\August\Photo's Comp\100_0392.JPG"/>
          <p:cNvPicPr>
            <a:picLocks noChangeAspect="1" noChangeArrowheads="1"/>
          </p:cNvPicPr>
          <p:nvPr/>
        </p:nvPicPr>
        <p:blipFill>
          <a:blip r:embed="rId19"/>
          <a:srcRect/>
          <a:stretch>
            <a:fillRect/>
          </a:stretch>
        </p:blipFill>
        <p:spPr bwMode="auto">
          <a:xfrm>
            <a:off x="3214688" y="3714750"/>
            <a:ext cx="273050" cy="204788"/>
          </a:xfrm>
          <a:prstGeom prst="rect">
            <a:avLst/>
          </a:prstGeom>
          <a:noFill/>
          <a:ln w="9525">
            <a:noFill/>
            <a:miter lim="800000"/>
            <a:headEnd/>
            <a:tailEnd/>
          </a:ln>
        </p:spPr>
      </p:pic>
      <p:pic>
        <p:nvPicPr>
          <p:cNvPr id="61463" name="Picture 7" descr="O:\Mines Rescue\Southern\COMPETITIONS\Comp 2009\August\Photo's Comp\100_0392.JPG"/>
          <p:cNvPicPr>
            <a:picLocks noChangeAspect="1" noChangeArrowheads="1"/>
          </p:cNvPicPr>
          <p:nvPr/>
        </p:nvPicPr>
        <p:blipFill>
          <a:blip r:embed="rId20"/>
          <a:srcRect/>
          <a:stretch>
            <a:fillRect/>
          </a:stretch>
        </p:blipFill>
        <p:spPr bwMode="auto">
          <a:xfrm>
            <a:off x="3214688" y="4000500"/>
            <a:ext cx="266700" cy="200025"/>
          </a:xfrm>
          <a:prstGeom prst="rect">
            <a:avLst/>
          </a:prstGeom>
          <a:noFill/>
          <a:ln w="9525">
            <a:noFill/>
            <a:miter lim="800000"/>
            <a:headEnd/>
            <a:tailEnd/>
          </a:ln>
        </p:spPr>
      </p:pic>
      <p:pic>
        <p:nvPicPr>
          <p:cNvPr id="61464" name="Picture 10" descr="C:\Users\steve.tonegato.CSPL.000\Desktop\IMRC REPORT PRESENTATION\timber chock.png"/>
          <p:cNvPicPr>
            <a:picLocks noChangeAspect="1" noChangeArrowheads="1"/>
          </p:cNvPicPr>
          <p:nvPr/>
        </p:nvPicPr>
        <p:blipFill>
          <a:blip r:embed="rId21"/>
          <a:srcRect/>
          <a:stretch>
            <a:fillRect/>
          </a:stretch>
        </p:blipFill>
        <p:spPr bwMode="auto">
          <a:xfrm>
            <a:off x="2928938" y="4000500"/>
            <a:ext cx="231775" cy="204788"/>
          </a:xfrm>
          <a:prstGeom prst="rect">
            <a:avLst/>
          </a:prstGeom>
          <a:noFill/>
          <a:ln w="9525">
            <a:noFill/>
            <a:miter lim="800000"/>
            <a:headEnd/>
            <a:tailEnd/>
          </a:ln>
        </p:spPr>
      </p:pic>
      <p:cxnSp>
        <p:nvCxnSpPr>
          <p:cNvPr id="31" name="Straight Arrow Connector 30"/>
          <p:cNvCxnSpPr/>
          <p:nvPr/>
        </p:nvCxnSpPr>
        <p:spPr>
          <a:xfrm>
            <a:off x="3286125" y="3000375"/>
            <a:ext cx="285750"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3" name="Straight Arrow Connector 32"/>
          <p:cNvCxnSpPr/>
          <p:nvPr/>
        </p:nvCxnSpPr>
        <p:spPr>
          <a:xfrm rot="5400000" flipH="1" flipV="1">
            <a:off x="3463926" y="2892425"/>
            <a:ext cx="214312" cy="1587"/>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4" name="Straight Arrow Connector 33"/>
          <p:cNvCxnSpPr/>
          <p:nvPr/>
        </p:nvCxnSpPr>
        <p:spPr>
          <a:xfrm rot="5400000" flipH="1" flipV="1">
            <a:off x="3128962" y="3157538"/>
            <a:ext cx="314325"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2" name="Straight Arrow Connector 41"/>
          <p:cNvCxnSpPr/>
          <p:nvPr/>
        </p:nvCxnSpPr>
        <p:spPr>
          <a:xfrm rot="5400000" flipH="1" flipV="1">
            <a:off x="2608262" y="3392488"/>
            <a:ext cx="214313"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4" name="Straight Arrow Connector 43"/>
          <p:cNvCxnSpPr/>
          <p:nvPr/>
        </p:nvCxnSpPr>
        <p:spPr>
          <a:xfrm>
            <a:off x="2714625" y="3286125"/>
            <a:ext cx="428625"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61470" name="Picture 2" descr="O:\Mines Rescue\Southern\Administration\Photo's Steve\Picture 029.jpg"/>
          <p:cNvPicPr>
            <a:picLocks noChangeAspect="1" noChangeArrowheads="1"/>
          </p:cNvPicPr>
          <p:nvPr/>
        </p:nvPicPr>
        <p:blipFill>
          <a:blip r:embed="rId22"/>
          <a:srcRect/>
          <a:stretch>
            <a:fillRect/>
          </a:stretch>
        </p:blipFill>
        <p:spPr bwMode="auto">
          <a:xfrm>
            <a:off x="3429000" y="3143250"/>
            <a:ext cx="160338" cy="214313"/>
          </a:xfrm>
          <a:prstGeom prst="rect">
            <a:avLst/>
          </a:prstGeom>
          <a:noFill/>
          <a:ln w="9525">
            <a:noFill/>
            <a:miter lim="800000"/>
            <a:headEnd/>
            <a:tailEnd/>
          </a:ln>
        </p:spPr>
      </p:pic>
      <p:pic>
        <p:nvPicPr>
          <p:cNvPr id="61471" name="Picture 2" descr="C:\Users\steve.tonegato.CSPL.000\Desktop\IMRC REPORT PRESENTATION\bag sampling.png"/>
          <p:cNvPicPr>
            <a:picLocks noChangeAspect="1" noChangeArrowheads="1"/>
          </p:cNvPicPr>
          <p:nvPr/>
        </p:nvPicPr>
        <p:blipFill>
          <a:blip r:embed="rId5"/>
          <a:srcRect/>
          <a:stretch>
            <a:fillRect/>
          </a:stretch>
        </p:blipFill>
        <p:spPr bwMode="auto">
          <a:xfrm>
            <a:off x="3286125" y="3143250"/>
            <a:ext cx="155575" cy="214313"/>
          </a:xfrm>
          <a:prstGeom prst="rect">
            <a:avLst/>
          </a:prstGeom>
          <a:noFill/>
          <a:ln w="9525">
            <a:noFill/>
            <a:miter lim="800000"/>
            <a:headEnd/>
            <a:tailEnd/>
          </a:ln>
        </p:spPr>
      </p:pic>
      <p:pic>
        <p:nvPicPr>
          <p:cNvPr id="61472" name="Picture 3" descr="O:\Mines Rescue\Southern\Administration\Photo's Steve\Picture 021.jpg"/>
          <p:cNvPicPr>
            <a:picLocks noChangeAspect="1" noChangeArrowheads="1"/>
          </p:cNvPicPr>
          <p:nvPr/>
        </p:nvPicPr>
        <p:blipFill>
          <a:blip r:embed="rId23"/>
          <a:srcRect/>
          <a:stretch>
            <a:fillRect/>
          </a:stretch>
        </p:blipFill>
        <p:spPr bwMode="auto">
          <a:xfrm>
            <a:off x="3357563" y="3071813"/>
            <a:ext cx="190500" cy="142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1" descr="O:\Mines Rescue\Southern\Administration\Photo's Steve\Picture 009.jpg"/>
          <p:cNvPicPr>
            <a:picLocks noChangeAspect="1" noChangeArrowheads="1"/>
          </p:cNvPicPr>
          <p:nvPr/>
        </p:nvPicPr>
        <p:blipFill>
          <a:blip r:embed="rId3"/>
          <a:srcRect/>
          <a:stretch>
            <a:fillRect/>
          </a:stretch>
        </p:blipFill>
        <p:spPr bwMode="auto">
          <a:xfrm>
            <a:off x="2952750" y="2428875"/>
            <a:ext cx="381000" cy="285750"/>
          </a:xfrm>
          <a:prstGeom prst="rect">
            <a:avLst/>
          </a:prstGeom>
          <a:noFill/>
          <a:ln w="9525">
            <a:noFill/>
            <a:miter lim="800000"/>
            <a:headEnd/>
            <a:tailEnd/>
          </a:ln>
        </p:spPr>
      </p:pic>
      <p:pic>
        <p:nvPicPr>
          <p:cNvPr id="63490" name="Picture 3" descr="O:\Mines Rescue\Southern\Administration\Photo's Steve\Picture 021.jpg"/>
          <p:cNvPicPr>
            <a:picLocks noChangeAspect="1" noChangeArrowheads="1"/>
          </p:cNvPicPr>
          <p:nvPr/>
        </p:nvPicPr>
        <p:blipFill>
          <a:blip r:embed="rId4"/>
          <a:srcRect/>
          <a:stretch>
            <a:fillRect/>
          </a:stretch>
        </p:blipFill>
        <p:spPr bwMode="auto">
          <a:xfrm>
            <a:off x="3071813" y="3143250"/>
            <a:ext cx="295275" cy="220663"/>
          </a:xfrm>
          <a:prstGeom prst="rect">
            <a:avLst/>
          </a:prstGeom>
          <a:noFill/>
          <a:ln w="9525">
            <a:noFill/>
            <a:miter lim="800000"/>
            <a:headEnd/>
            <a:tailEnd/>
          </a:ln>
        </p:spPr>
      </p:pic>
      <p:pic>
        <p:nvPicPr>
          <p:cNvPr id="63491" name="Picture 2" descr="C:\Users\steve.tonegato.CSPL.000\Desktop\IMRC REPORT PRESENTATION\bag sampling.png"/>
          <p:cNvPicPr>
            <a:picLocks noChangeAspect="1" noChangeArrowheads="1"/>
          </p:cNvPicPr>
          <p:nvPr/>
        </p:nvPicPr>
        <p:blipFill>
          <a:blip r:embed="rId5"/>
          <a:srcRect/>
          <a:stretch>
            <a:fillRect/>
          </a:stretch>
        </p:blipFill>
        <p:spPr bwMode="auto">
          <a:xfrm>
            <a:off x="3429000" y="3143250"/>
            <a:ext cx="155575" cy="214313"/>
          </a:xfrm>
          <a:prstGeom prst="rect">
            <a:avLst/>
          </a:prstGeom>
          <a:noFill/>
          <a:ln w="9525">
            <a:noFill/>
            <a:miter lim="800000"/>
            <a:headEnd/>
            <a:tailEnd/>
          </a:ln>
        </p:spPr>
      </p:pic>
      <p:pic>
        <p:nvPicPr>
          <p:cNvPr id="63492" name="Picture 12" descr="O:\Mines Rescue\Southern\COMPETITIONS\INTERNATIONAL 2010\Photos\International Rescue Comp - UG pics\Picture 028.jpg"/>
          <p:cNvPicPr>
            <a:picLocks noChangeAspect="1" noChangeArrowheads="1"/>
          </p:cNvPicPr>
          <p:nvPr/>
        </p:nvPicPr>
        <p:blipFill>
          <a:blip r:embed="rId6"/>
          <a:srcRect/>
          <a:stretch>
            <a:fillRect/>
          </a:stretch>
        </p:blipFill>
        <p:spPr bwMode="auto">
          <a:xfrm>
            <a:off x="4071938" y="1785938"/>
            <a:ext cx="204787" cy="273050"/>
          </a:xfrm>
          <a:prstGeom prst="rect">
            <a:avLst/>
          </a:prstGeom>
          <a:noFill/>
          <a:ln w="9525">
            <a:noFill/>
            <a:miter lim="800000"/>
            <a:headEnd/>
            <a:tailEnd/>
          </a:ln>
        </p:spPr>
      </p:pic>
      <p:pic>
        <p:nvPicPr>
          <p:cNvPr id="63493" name="Picture 8" descr="C:\Users\steve.tonegato.CSPL.000\Desktop\IMRC REPORT PRESENTATION\NRE ug photos\Picture 068.jpg"/>
          <p:cNvPicPr>
            <a:picLocks noChangeAspect="1" noChangeArrowheads="1"/>
          </p:cNvPicPr>
          <p:nvPr/>
        </p:nvPicPr>
        <p:blipFill>
          <a:blip r:embed="rId7"/>
          <a:srcRect/>
          <a:stretch>
            <a:fillRect/>
          </a:stretch>
        </p:blipFill>
        <p:spPr bwMode="auto">
          <a:xfrm>
            <a:off x="3429000" y="2571750"/>
            <a:ext cx="285750" cy="214313"/>
          </a:xfrm>
          <a:prstGeom prst="rect">
            <a:avLst/>
          </a:prstGeom>
          <a:noFill/>
          <a:ln w="9525">
            <a:noFill/>
            <a:miter lim="800000"/>
            <a:headEnd/>
            <a:tailEnd/>
          </a:ln>
        </p:spPr>
      </p:pic>
      <p:pic>
        <p:nvPicPr>
          <p:cNvPr id="63494" name="Picture 7" descr="C:\Users\steve.tonegato.CSPL.000\Desktop\IMRC REPORT PRESENTATION\NRE ug photos\Picture 084.jpg"/>
          <p:cNvPicPr>
            <a:picLocks noChangeAspect="1" noChangeArrowheads="1"/>
          </p:cNvPicPr>
          <p:nvPr/>
        </p:nvPicPr>
        <p:blipFill>
          <a:blip r:embed="rId8"/>
          <a:srcRect/>
          <a:stretch>
            <a:fillRect/>
          </a:stretch>
        </p:blipFill>
        <p:spPr bwMode="auto">
          <a:xfrm>
            <a:off x="3714750" y="1928813"/>
            <a:ext cx="273050" cy="204787"/>
          </a:xfrm>
          <a:prstGeom prst="rect">
            <a:avLst/>
          </a:prstGeom>
          <a:noFill/>
          <a:ln w="9525">
            <a:noFill/>
            <a:miter lim="800000"/>
            <a:headEnd/>
            <a:tailEnd/>
          </a:ln>
        </p:spPr>
      </p:pic>
      <p:pic>
        <p:nvPicPr>
          <p:cNvPr id="63495" name="Picture 4" descr="C:\Users\steve.tonegato.CSPL.000\Desktop\IMRC REPORT PRESENTATION\NRE ug photos\Picture 036.jpg"/>
          <p:cNvPicPr>
            <a:picLocks noChangeAspect="1" noChangeArrowheads="1"/>
          </p:cNvPicPr>
          <p:nvPr/>
        </p:nvPicPr>
        <p:blipFill>
          <a:blip r:embed="rId9"/>
          <a:srcRect/>
          <a:stretch>
            <a:fillRect/>
          </a:stretch>
        </p:blipFill>
        <p:spPr bwMode="auto">
          <a:xfrm>
            <a:off x="4286250" y="1571625"/>
            <a:ext cx="285750" cy="381000"/>
          </a:xfrm>
          <a:prstGeom prst="rect">
            <a:avLst/>
          </a:prstGeom>
          <a:noFill/>
          <a:ln w="9525">
            <a:noFill/>
            <a:miter lim="800000"/>
            <a:headEnd/>
            <a:tailEnd/>
          </a:ln>
        </p:spPr>
      </p:pic>
      <p:pic>
        <p:nvPicPr>
          <p:cNvPr id="63496" name="Picture 5" descr="C:\Users\steve.tonegato.CSPL.000\Desktop\IMRC REPORT PRESENTATION\NRE ug photos\Picture 085.jpg"/>
          <p:cNvPicPr>
            <a:picLocks noChangeAspect="1" noChangeArrowheads="1"/>
          </p:cNvPicPr>
          <p:nvPr/>
        </p:nvPicPr>
        <p:blipFill>
          <a:blip r:embed="rId10"/>
          <a:srcRect/>
          <a:stretch>
            <a:fillRect/>
          </a:stretch>
        </p:blipFill>
        <p:spPr bwMode="auto">
          <a:xfrm>
            <a:off x="4643438" y="1500188"/>
            <a:ext cx="381000" cy="285750"/>
          </a:xfrm>
          <a:prstGeom prst="rect">
            <a:avLst/>
          </a:prstGeom>
          <a:noFill/>
          <a:ln w="9525">
            <a:noFill/>
            <a:miter lim="800000"/>
            <a:headEnd/>
            <a:tailEnd/>
          </a:ln>
        </p:spPr>
      </p:pic>
      <p:sp>
        <p:nvSpPr>
          <p:cNvPr id="4" name="Text Placeholder 1"/>
          <p:cNvSpPr>
            <a:spLocks noGrp="1"/>
          </p:cNvSpPr>
          <p:nvPr>
            <p:ph type="body" sz="quarter" idx="10"/>
          </p:nvPr>
        </p:nvSpPr>
        <p:spPr>
          <a:xfrm>
            <a:off x="428625" y="214313"/>
            <a:ext cx="4714875" cy="500062"/>
          </a:xfrm>
        </p:spPr>
        <p:txBody>
          <a:bodyPr/>
          <a:lstStyle/>
          <a:p>
            <a:pPr>
              <a:defRPr/>
            </a:pPr>
            <a:r>
              <a:rPr lang="en-US" dirty="0" smtClean="0"/>
              <a:t>NRE Underground</a:t>
            </a:r>
            <a:endParaRPr lang="en-US" dirty="0"/>
          </a:p>
        </p:txBody>
      </p:sp>
      <p:pic>
        <p:nvPicPr>
          <p:cNvPr id="63498" name="Picture 2" descr="\\corp.coalservices.com.au\data-user\Not Replicated\SYD\steve.tonegato\My Documents\International Mines Rescue Competion\COMPETITION EVENTS\NRE\NREGIBSONS.jpg"/>
          <p:cNvPicPr>
            <a:picLocks noChangeAspect="1" noChangeArrowheads="1"/>
          </p:cNvPicPr>
          <p:nvPr/>
        </p:nvPicPr>
        <p:blipFill>
          <a:blip r:embed="rId11"/>
          <a:srcRect/>
          <a:stretch>
            <a:fillRect/>
          </a:stretch>
        </p:blipFill>
        <p:spPr bwMode="auto">
          <a:xfrm>
            <a:off x="0" y="0"/>
            <a:ext cx="9093200" cy="6858000"/>
          </a:xfrm>
          <a:prstGeom prst="rect">
            <a:avLst/>
          </a:prstGeom>
          <a:noFill/>
          <a:ln w="9525">
            <a:noFill/>
            <a:miter lim="800000"/>
            <a:headEnd/>
            <a:tailEnd/>
          </a:ln>
        </p:spPr>
      </p:pic>
      <p:pic>
        <p:nvPicPr>
          <p:cNvPr id="63499" name="Picture 3" descr="C:\Users\steve.tonegato.CSPL.000\Desktop\IMRC REPORT PRESENTATION\NRE ug photos\IMG_9076.jpg"/>
          <p:cNvPicPr>
            <a:picLocks noChangeAspect="1" noChangeArrowheads="1"/>
          </p:cNvPicPr>
          <p:nvPr/>
        </p:nvPicPr>
        <p:blipFill>
          <a:blip r:embed="rId12"/>
          <a:srcRect/>
          <a:stretch>
            <a:fillRect/>
          </a:stretch>
        </p:blipFill>
        <p:spPr bwMode="auto">
          <a:xfrm>
            <a:off x="142875" y="3357563"/>
            <a:ext cx="322263" cy="214312"/>
          </a:xfrm>
          <a:prstGeom prst="rect">
            <a:avLst/>
          </a:prstGeom>
          <a:noFill/>
          <a:ln w="9525">
            <a:noFill/>
            <a:miter lim="800000"/>
            <a:headEnd/>
            <a:tailEnd/>
          </a:ln>
        </p:spPr>
      </p:pic>
      <p:pic>
        <p:nvPicPr>
          <p:cNvPr id="63500" name="Picture 5" descr="C:\Users\steve.tonegato.CSPL.000\Desktop\IMRC REPORT PRESENTATION\NRE ug photos\IMG_9092.jpg"/>
          <p:cNvPicPr>
            <a:picLocks noChangeAspect="1" noChangeArrowheads="1"/>
          </p:cNvPicPr>
          <p:nvPr/>
        </p:nvPicPr>
        <p:blipFill>
          <a:blip r:embed="rId13"/>
          <a:srcRect/>
          <a:stretch>
            <a:fillRect/>
          </a:stretch>
        </p:blipFill>
        <p:spPr bwMode="auto">
          <a:xfrm>
            <a:off x="142875" y="3071813"/>
            <a:ext cx="320675" cy="214312"/>
          </a:xfrm>
          <a:prstGeom prst="rect">
            <a:avLst/>
          </a:prstGeom>
          <a:noFill/>
          <a:ln w="9525">
            <a:noFill/>
            <a:miter lim="800000"/>
            <a:headEnd/>
            <a:tailEnd/>
          </a:ln>
        </p:spPr>
      </p:pic>
      <p:pic>
        <p:nvPicPr>
          <p:cNvPr id="63501" name="Picture 2" descr="C:\Users\steve.tonegato.CSPL.000\Desktop\IMRC REPORT PRESENTATION\NRE ug photos\IMG_9100.jpg"/>
          <p:cNvPicPr>
            <a:picLocks noChangeAspect="1" noChangeArrowheads="1"/>
          </p:cNvPicPr>
          <p:nvPr/>
        </p:nvPicPr>
        <p:blipFill>
          <a:blip r:embed="rId14"/>
          <a:srcRect/>
          <a:stretch>
            <a:fillRect/>
          </a:stretch>
        </p:blipFill>
        <p:spPr bwMode="auto">
          <a:xfrm>
            <a:off x="571500" y="3071813"/>
            <a:ext cx="320675" cy="214312"/>
          </a:xfrm>
          <a:prstGeom prst="rect">
            <a:avLst/>
          </a:prstGeom>
          <a:noFill/>
          <a:ln w="9525">
            <a:noFill/>
            <a:miter lim="800000"/>
            <a:headEnd/>
            <a:tailEnd/>
          </a:ln>
        </p:spPr>
      </p:pic>
      <p:pic>
        <p:nvPicPr>
          <p:cNvPr id="63502" name="Picture 7" descr="O:\Mines Rescue\Southern\COMPETITIONS\INTERNATIONAL 2010\Photos\Professional Photos\IMG_9110.jpg"/>
          <p:cNvPicPr>
            <a:picLocks noChangeAspect="1" noChangeArrowheads="1"/>
          </p:cNvPicPr>
          <p:nvPr/>
        </p:nvPicPr>
        <p:blipFill>
          <a:blip r:embed="rId15"/>
          <a:srcRect/>
          <a:stretch>
            <a:fillRect/>
          </a:stretch>
        </p:blipFill>
        <p:spPr bwMode="auto">
          <a:xfrm>
            <a:off x="1143000" y="3357563"/>
            <a:ext cx="285750" cy="190500"/>
          </a:xfrm>
          <a:prstGeom prst="rect">
            <a:avLst/>
          </a:prstGeom>
          <a:noFill/>
          <a:ln w="9525">
            <a:noFill/>
            <a:miter lim="800000"/>
            <a:headEnd/>
            <a:tailEnd/>
          </a:ln>
        </p:spPr>
      </p:pic>
      <p:cxnSp>
        <p:nvCxnSpPr>
          <p:cNvPr id="14" name="Straight Arrow Connector 13"/>
          <p:cNvCxnSpPr/>
          <p:nvPr/>
        </p:nvCxnSpPr>
        <p:spPr>
          <a:xfrm>
            <a:off x="1571625" y="3500438"/>
            <a:ext cx="857250"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313" y="3500438"/>
            <a:ext cx="500062"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313" y="3786188"/>
            <a:ext cx="571500" cy="1905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25" y="4071938"/>
            <a:ext cx="357188"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3507" name="Picture 2" descr="C:\Users\steve.tonegato.CSPL.000\AppData\Local\Microsoft\Windows\Temporary Internet Files\Content.IE5\O9DYWXZD\MC900269014[1].wmf"/>
          <p:cNvPicPr>
            <a:picLocks noChangeAspect="1" noChangeArrowheads="1"/>
          </p:cNvPicPr>
          <p:nvPr/>
        </p:nvPicPr>
        <p:blipFill>
          <a:blip r:embed="rId16"/>
          <a:srcRect/>
          <a:stretch>
            <a:fillRect/>
          </a:stretch>
        </p:blipFill>
        <p:spPr bwMode="auto">
          <a:xfrm flipH="1">
            <a:off x="3071813" y="3857625"/>
            <a:ext cx="214312" cy="307975"/>
          </a:xfrm>
          <a:prstGeom prst="rect">
            <a:avLst/>
          </a:prstGeom>
          <a:noFill/>
          <a:ln w="9525">
            <a:noFill/>
            <a:miter lim="800000"/>
            <a:headEnd/>
            <a:tailEnd/>
          </a:ln>
        </p:spPr>
      </p:pic>
      <p:pic>
        <p:nvPicPr>
          <p:cNvPr id="63508" name="Picture 8" descr="O:\Mines Rescue\Southern\COMPETITIONS\Comp 2009\August\Photo's Comp\100_0387.JPG"/>
          <p:cNvPicPr>
            <a:picLocks noChangeAspect="1" noChangeArrowheads="1"/>
          </p:cNvPicPr>
          <p:nvPr/>
        </p:nvPicPr>
        <p:blipFill>
          <a:blip r:embed="rId17"/>
          <a:srcRect/>
          <a:stretch>
            <a:fillRect/>
          </a:stretch>
        </p:blipFill>
        <p:spPr bwMode="auto">
          <a:xfrm>
            <a:off x="1714500" y="3429000"/>
            <a:ext cx="223838" cy="298450"/>
          </a:xfrm>
          <a:prstGeom prst="rect">
            <a:avLst/>
          </a:prstGeom>
          <a:noFill/>
          <a:ln w="9525">
            <a:noFill/>
            <a:miter lim="800000"/>
            <a:headEnd/>
            <a:tailEnd/>
          </a:ln>
        </p:spPr>
      </p:pic>
      <p:pic>
        <p:nvPicPr>
          <p:cNvPr id="63509" name="Picture 4" descr="O:\Mines Rescue\Southern\COMPETITIONS\Comp 2010\August\Photo's\Overseas Disk\P8270115.JPG"/>
          <p:cNvPicPr>
            <a:picLocks noChangeAspect="1" noChangeArrowheads="1"/>
          </p:cNvPicPr>
          <p:nvPr/>
        </p:nvPicPr>
        <p:blipFill>
          <a:blip r:embed="rId18"/>
          <a:srcRect/>
          <a:stretch>
            <a:fillRect/>
          </a:stretch>
        </p:blipFill>
        <p:spPr bwMode="auto">
          <a:xfrm>
            <a:off x="2286000" y="3429000"/>
            <a:ext cx="393700" cy="295275"/>
          </a:xfrm>
          <a:prstGeom prst="rect">
            <a:avLst/>
          </a:prstGeom>
          <a:noFill/>
          <a:ln w="9525">
            <a:noFill/>
            <a:miter lim="800000"/>
            <a:headEnd/>
            <a:tailEnd/>
          </a:ln>
        </p:spPr>
      </p:pic>
      <p:pic>
        <p:nvPicPr>
          <p:cNvPr id="63510" name="Picture 7" descr="O:\Mines Rescue\Southern\COMPETITIONS\Comp 2009\August\Photo's Comp\100_0392.JPG"/>
          <p:cNvPicPr>
            <a:picLocks noChangeAspect="1" noChangeArrowheads="1"/>
          </p:cNvPicPr>
          <p:nvPr/>
        </p:nvPicPr>
        <p:blipFill>
          <a:blip r:embed="rId19"/>
          <a:srcRect/>
          <a:stretch>
            <a:fillRect/>
          </a:stretch>
        </p:blipFill>
        <p:spPr bwMode="auto">
          <a:xfrm>
            <a:off x="3214688" y="3714750"/>
            <a:ext cx="273050" cy="204788"/>
          </a:xfrm>
          <a:prstGeom prst="rect">
            <a:avLst/>
          </a:prstGeom>
          <a:noFill/>
          <a:ln w="9525">
            <a:noFill/>
            <a:miter lim="800000"/>
            <a:headEnd/>
            <a:tailEnd/>
          </a:ln>
        </p:spPr>
      </p:pic>
      <p:pic>
        <p:nvPicPr>
          <p:cNvPr id="63511" name="Picture 7" descr="O:\Mines Rescue\Southern\COMPETITIONS\Comp 2009\August\Photo's Comp\100_0392.JPG"/>
          <p:cNvPicPr>
            <a:picLocks noChangeAspect="1" noChangeArrowheads="1"/>
          </p:cNvPicPr>
          <p:nvPr/>
        </p:nvPicPr>
        <p:blipFill>
          <a:blip r:embed="rId20"/>
          <a:srcRect/>
          <a:stretch>
            <a:fillRect/>
          </a:stretch>
        </p:blipFill>
        <p:spPr bwMode="auto">
          <a:xfrm>
            <a:off x="3214688" y="4000500"/>
            <a:ext cx="266700" cy="200025"/>
          </a:xfrm>
          <a:prstGeom prst="rect">
            <a:avLst/>
          </a:prstGeom>
          <a:noFill/>
          <a:ln w="9525">
            <a:noFill/>
            <a:miter lim="800000"/>
            <a:headEnd/>
            <a:tailEnd/>
          </a:ln>
        </p:spPr>
      </p:pic>
      <p:pic>
        <p:nvPicPr>
          <p:cNvPr id="63512" name="Picture 10" descr="C:\Users\steve.tonegato.CSPL.000\Desktop\IMRC REPORT PRESENTATION\timber chock.png"/>
          <p:cNvPicPr>
            <a:picLocks noChangeAspect="1" noChangeArrowheads="1"/>
          </p:cNvPicPr>
          <p:nvPr/>
        </p:nvPicPr>
        <p:blipFill>
          <a:blip r:embed="rId21"/>
          <a:srcRect/>
          <a:stretch>
            <a:fillRect/>
          </a:stretch>
        </p:blipFill>
        <p:spPr bwMode="auto">
          <a:xfrm>
            <a:off x="2928938" y="4000500"/>
            <a:ext cx="231775" cy="204788"/>
          </a:xfrm>
          <a:prstGeom prst="rect">
            <a:avLst/>
          </a:prstGeom>
          <a:noFill/>
          <a:ln w="9525">
            <a:noFill/>
            <a:miter lim="800000"/>
            <a:headEnd/>
            <a:tailEnd/>
          </a:ln>
        </p:spPr>
      </p:pic>
      <p:cxnSp>
        <p:nvCxnSpPr>
          <p:cNvPr id="31" name="Straight Arrow Connector 30"/>
          <p:cNvCxnSpPr/>
          <p:nvPr/>
        </p:nvCxnSpPr>
        <p:spPr>
          <a:xfrm>
            <a:off x="3286125" y="3000375"/>
            <a:ext cx="285750"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3" name="Straight Arrow Connector 32"/>
          <p:cNvCxnSpPr/>
          <p:nvPr/>
        </p:nvCxnSpPr>
        <p:spPr>
          <a:xfrm rot="5400000" flipH="1" flipV="1">
            <a:off x="3429794" y="2856706"/>
            <a:ext cx="285750"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4" name="Straight Arrow Connector 33"/>
          <p:cNvCxnSpPr/>
          <p:nvPr/>
        </p:nvCxnSpPr>
        <p:spPr>
          <a:xfrm rot="5400000" flipH="1" flipV="1">
            <a:off x="3128962" y="3157538"/>
            <a:ext cx="314325"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9" name="Straight Arrow Connector 48"/>
          <p:cNvCxnSpPr/>
          <p:nvPr/>
        </p:nvCxnSpPr>
        <p:spPr>
          <a:xfrm rot="16200000" flipV="1">
            <a:off x="3321844" y="2464594"/>
            <a:ext cx="357187" cy="14287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2" name="Straight Arrow Connector 41"/>
          <p:cNvCxnSpPr/>
          <p:nvPr/>
        </p:nvCxnSpPr>
        <p:spPr>
          <a:xfrm rot="5400000" flipH="1" flipV="1">
            <a:off x="2608262" y="3392488"/>
            <a:ext cx="214313"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4" name="Straight Arrow Connector 43"/>
          <p:cNvCxnSpPr/>
          <p:nvPr/>
        </p:nvCxnSpPr>
        <p:spPr>
          <a:xfrm>
            <a:off x="2714625" y="3286125"/>
            <a:ext cx="428625"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63519" name="Picture 2" descr="O:\Mines Rescue\Southern\Administration\Photo's Steve\Picture 029.jpg"/>
          <p:cNvPicPr>
            <a:picLocks noChangeAspect="1" noChangeArrowheads="1"/>
          </p:cNvPicPr>
          <p:nvPr/>
        </p:nvPicPr>
        <p:blipFill>
          <a:blip r:embed="rId22"/>
          <a:srcRect/>
          <a:stretch>
            <a:fillRect/>
          </a:stretch>
        </p:blipFill>
        <p:spPr bwMode="auto">
          <a:xfrm>
            <a:off x="3429000" y="3143250"/>
            <a:ext cx="160338" cy="214313"/>
          </a:xfrm>
          <a:prstGeom prst="rect">
            <a:avLst/>
          </a:prstGeom>
          <a:noFill/>
          <a:ln w="9525">
            <a:noFill/>
            <a:miter lim="800000"/>
            <a:headEnd/>
            <a:tailEnd/>
          </a:ln>
        </p:spPr>
      </p:pic>
      <p:pic>
        <p:nvPicPr>
          <p:cNvPr id="63520" name="Picture 2" descr="C:\Users\steve.tonegato.CSPL.000\Desktop\IMRC REPORT PRESENTATION\bag sampling.png"/>
          <p:cNvPicPr>
            <a:picLocks noChangeAspect="1" noChangeArrowheads="1"/>
          </p:cNvPicPr>
          <p:nvPr/>
        </p:nvPicPr>
        <p:blipFill>
          <a:blip r:embed="rId5"/>
          <a:srcRect/>
          <a:stretch>
            <a:fillRect/>
          </a:stretch>
        </p:blipFill>
        <p:spPr bwMode="auto">
          <a:xfrm>
            <a:off x="3286125" y="3143250"/>
            <a:ext cx="155575" cy="214313"/>
          </a:xfrm>
          <a:prstGeom prst="rect">
            <a:avLst/>
          </a:prstGeom>
          <a:noFill/>
          <a:ln w="9525">
            <a:noFill/>
            <a:miter lim="800000"/>
            <a:headEnd/>
            <a:tailEnd/>
          </a:ln>
        </p:spPr>
      </p:pic>
      <p:pic>
        <p:nvPicPr>
          <p:cNvPr id="63521" name="Picture 3" descr="O:\Mines Rescue\Southern\Administration\Photo's Steve\Picture 021.jpg"/>
          <p:cNvPicPr>
            <a:picLocks noChangeAspect="1" noChangeArrowheads="1"/>
          </p:cNvPicPr>
          <p:nvPr/>
        </p:nvPicPr>
        <p:blipFill>
          <a:blip r:embed="rId23"/>
          <a:srcRect/>
          <a:stretch>
            <a:fillRect/>
          </a:stretch>
        </p:blipFill>
        <p:spPr bwMode="auto">
          <a:xfrm>
            <a:off x="3357563" y="3071813"/>
            <a:ext cx="190500" cy="142875"/>
          </a:xfrm>
          <a:prstGeom prst="rect">
            <a:avLst/>
          </a:prstGeom>
          <a:noFill/>
          <a:ln w="9525">
            <a:noFill/>
            <a:miter lim="800000"/>
            <a:headEnd/>
            <a:tailEnd/>
          </a:ln>
        </p:spPr>
      </p:pic>
      <p:pic>
        <p:nvPicPr>
          <p:cNvPr id="36" name="Picture 1" descr="O:\Mines Rescue\Southern\Administration\Photo's Steve\Picture 009.jpg"/>
          <p:cNvPicPr>
            <a:picLocks noChangeAspect="1" noChangeArrowheads="1"/>
          </p:cNvPicPr>
          <p:nvPr/>
        </p:nvPicPr>
        <p:blipFill>
          <a:blip r:embed="rId24"/>
          <a:srcRect/>
          <a:stretch>
            <a:fillRect/>
          </a:stretch>
        </p:blipFill>
        <p:spPr bwMode="auto">
          <a:xfrm>
            <a:off x="4786313" y="714375"/>
            <a:ext cx="4000500" cy="3000375"/>
          </a:xfrm>
          <a:prstGeom prst="rect">
            <a:avLst/>
          </a:prstGeom>
          <a:noFill/>
          <a:ln w="9525">
            <a:noFill/>
            <a:miter lim="800000"/>
            <a:headEnd/>
            <a:tailEnd/>
          </a:ln>
        </p:spPr>
      </p:pic>
      <p:cxnSp>
        <p:nvCxnSpPr>
          <p:cNvPr id="47" name="Straight Arrow Connector 46"/>
          <p:cNvCxnSpPr/>
          <p:nvPr/>
        </p:nvCxnSpPr>
        <p:spPr>
          <a:xfrm flipV="1">
            <a:off x="3357563" y="2071688"/>
            <a:ext cx="428625" cy="14287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2" name="Straight Arrow Connector 51"/>
          <p:cNvCxnSpPr/>
          <p:nvPr/>
        </p:nvCxnSpPr>
        <p:spPr>
          <a:xfrm rot="16200000" flipV="1">
            <a:off x="3321844" y="2250282"/>
            <a:ext cx="142875" cy="71437"/>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pic>
        <p:nvPicPr>
          <p:cNvPr id="35" name="Picture 8" descr="C:\Users\steve.tonegato.CSPL.000\Desktop\IMRC REPORT PRESENTATION\NRE ug photos\Picture 068.jpg"/>
          <p:cNvPicPr>
            <a:picLocks noChangeAspect="1" noChangeArrowheads="1"/>
          </p:cNvPicPr>
          <p:nvPr/>
        </p:nvPicPr>
        <p:blipFill>
          <a:blip r:embed="rId25"/>
          <a:srcRect/>
          <a:stretch>
            <a:fillRect/>
          </a:stretch>
        </p:blipFill>
        <p:spPr bwMode="auto">
          <a:xfrm>
            <a:off x="1000125" y="928688"/>
            <a:ext cx="7500938" cy="56261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par>
                                <p:cTn id="8" presetID="9"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dissolve">
                                      <p:cBhvr>
                                        <p:cTn id="10" dur="500"/>
                                        <p:tgtEl>
                                          <p:spTgt spid="49"/>
                                        </p:tgtEl>
                                      </p:cBhvr>
                                    </p:animEffect>
                                  </p:childTnLst>
                                </p:cTn>
                              </p:par>
                              <p:par>
                                <p:cTn id="11" presetID="9"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dissolve">
                                      <p:cBhvr>
                                        <p:cTn id="13" dur="500"/>
                                        <p:tgtEl>
                                          <p:spTgt spid="4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dissolve">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dissolve">
                                      <p:cBhvr>
                                        <p:cTn id="23" dur="500"/>
                                        <p:tgtEl>
                                          <p:spTgt spid="52"/>
                                        </p:tgtEl>
                                      </p:cBhvr>
                                    </p:animEffect>
                                  </p:childTnLst>
                                </p:cTn>
                              </p:par>
                              <p:par>
                                <p:cTn id="24" presetID="9" presetClass="entr" presetSubtype="0"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dissolve">
                                      <p:cBhvr>
                                        <p:cTn id="26" dur="500"/>
                                        <p:tgtEl>
                                          <p:spTgt spid="47"/>
                                        </p:tgtEl>
                                      </p:cBhvr>
                                    </p:animEffect>
                                  </p:childTnLst>
                                </p:cTn>
                              </p:par>
                              <p:par>
                                <p:cTn id="27" presetID="9" presetClass="exit" presetSubtype="0" fill="hold" nodeType="withEffect">
                                  <p:stCondLst>
                                    <p:cond delay="0"/>
                                  </p:stCondLst>
                                  <p:childTnLst>
                                    <p:animEffect transition="out" filter="dissolve">
                                      <p:cBhvr>
                                        <p:cTn id="28" dur="500"/>
                                        <p:tgtEl>
                                          <p:spTgt spid="36"/>
                                        </p:tgtEl>
                                      </p:cBhvr>
                                    </p:animEffect>
                                    <p:set>
                                      <p:cBhvr>
                                        <p:cTn id="29"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19"/>
          <p:cNvGrpSpPr>
            <a:grpSpLocks/>
          </p:cNvGrpSpPr>
          <p:nvPr/>
        </p:nvGrpSpPr>
        <p:grpSpPr bwMode="auto">
          <a:xfrm>
            <a:off x="2268538" y="1341438"/>
            <a:ext cx="3857625" cy="3757612"/>
            <a:chOff x="0" y="0"/>
            <a:chExt cx="4772025" cy="4543425"/>
          </a:xfrm>
        </p:grpSpPr>
        <p:grpSp>
          <p:nvGrpSpPr>
            <p:cNvPr id="8195" name="Group 20"/>
            <p:cNvGrpSpPr>
              <a:grpSpLocks/>
            </p:cNvGrpSpPr>
            <p:nvPr/>
          </p:nvGrpSpPr>
          <p:grpSpPr bwMode="auto">
            <a:xfrm>
              <a:off x="0" y="0"/>
              <a:ext cx="4772025" cy="4543425"/>
              <a:chOff x="0" y="0"/>
              <a:chExt cx="9145" cy="8266"/>
            </a:xfrm>
          </p:grpSpPr>
          <p:sp>
            <p:nvSpPr>
              <p:cNvPr id="8201" name="AutoShape 2"/>
              <p:cNvSpPr>
                <a:spLocks noChangeArrowheads="1"/>
              </p:cNvSpPr>
              <p:nvPr/>
            </p:nvSpPr>
            <p:spPr bwMode="auto">
              <a:xfrm>
                <a:off x="0" y="0"/>
                <a:ext cx="9145" cy="8266"/>
              </a:xfrm>
              <a:prstGeom prst="flowChartConnector">
                <a:avLst/>
              </a:prstGeom>
              <a:solidFill>
                <a:srgbClr val="FFFF00"/>
              </a:solidFill>
              <a:ln w="15875">
                <a:solidFill>
                  <a:srgbClr val="000000"/>
                </a:solidFill>
                <a:round/>
                <a:headEnd/>
                <a:tailEnd/>
              </a:ln>
            </p:spPr>
            <p:txBody>
              <a:bodyPr/>
              <a:lstStyle/>
              <a:p>
                <a:endParaRPr lang="zh-CN" altLang="en-US"/>
              </a:p>
            </p:txBody>
          </p:sp>
          <p:sp>
            <p:nvSpPr>
              <p:cNvPr id="8202" name="AutoShape 3"/>
              <p:cNvSpPr>
                <a:spLocks noChangeArrowheads="1"/>
              </p:cNvSpPr>
              <p:nvPr/>
            </p:nvSpPr>
            <p:spPr bwMode="auto">
              <a:xfrm>
                <a:off x="1363" y="1366"/>
                <a:ext cx="6399" cy="5629"/>
              </a:xfrm>
              <a:prstGeom prst="flowChartConnector">
                <a:avLst/>
              </a:prstGeom>
              <a:solidFill>
                <a:srgbClr val="00B0F0"/>
              </a:solidFill>
              <a:ln w="15875">
                <a:solidFill>
                  <a:srgbClr val="000000"/>
                </a:solidFill>
                <a:round/>
                <a:headEnd/>
                <a:tailEnd/>
              </a:ln>
            </p:spPr>
            <p:txBody>
              <a:bodyPr/>
              <a:lstStyle/>
              <a:p>
                <a:endParaRPr lang="zh-CN" altLang="en-US"/>
              </a:p>
            </p:txBody>
          </p:sp>
          <p:sp>
            <p:nvSpPr>
              <p:cNvPr id="8203" name="AutoShape 4"/>
              <p:cNvSpPr>
                <a:spLocks noChangeArrowheads="1"/>
              </p:cNvSpPr>
              <p:nvPr/>
            </p:nvSpPr>
            <p:spPr bwMode="auto">
              <a:xfrm>
                <a:off x="3062" y="2877"/>
                <a:ext cx="2885" cy="2583"/>
              </a:xfrm>
              <a:prstGeom prst="flowChartConnector">
                <a:avLst/>
              </a:prstGeom>
              <a:solidFill>
                <a:srgbClr val="FF0000"/>
              </a:solidFill>
              <a:ln w="15875">
                <a:solidFill>
                  <a:srgbClr val="000000"/>
                </a:solidFill>
                <a:round/>
                <a:headEnd/>
                <a:tailEnd/>
              </a:ln>
            </p:spPr>
            <p:txBody>
              <a:bodyPr/>
              <a:lstStyle/>
              <a:p>
                <a:endParaRPr lang="zh-CN" altLang="en-US"/>
              </a:p>
            </p:txBody>
          </p:sp>
          <p:cxnSp>
            <p:nvCxnSpPr>
              <p:cNvPr id="8204" name="AutoShape 5"/>
              <p:cNvCxnSpPr>
                <a:cxnSpLocks noChangeShapeType="1"/>
              </p:cNvCxnSpPr>
              <p:nvPr/>
            </p:nvCxnSpPr>
            <p:spPr bwMode="auto">
              <a:xfrm>
                <a:off x="4526" y="5460"/>
                <a:ext cx="18" cy="1535"/>
              </a:xfrm>
              <a:prstGeom prst="straightConnector1">
                <a:avLst/>
              </a:prstGeom>
              <a:noFill/>
              <a:ln w="19050">
                <a:solidFill>
                  <a:srgbClr val="000000"/>
                </a:solidFill>
                <a:round/>
                <a:headEnd/>
                <a:tailEnd/>
              </a:ln>
            </p:spPr>
          </p:cxnSp>
          <p:cxnSp>
            <p:nvCxnSpPr>
              <p:cNvPr id="8205" name="AutoShape 6"/>
              <p:cNvCxnSpPr>
                <a:cxnSpLocks noChangeShapeType="1"/>
              </p:cNvCxnSpPr>
              <p:nvPr/>
            </p:nvCxnSpPr>
            <p:spPr bwMode="auto">
              <a:xfrm flipH="1" flipV="1">
                <a:off x="1758" y="2877"/>
                <a:ext cx="1402" cy="784"/>
              </a:xfrm>
              <a:prstGeom prst="straightConnector1">
                <a:avLst/>
              </a:prstGeom>
              <a:noFill/>
              <a:ln w="19050">
                <a:solidFill>
                  <a:srgbClr val="000000"/>
                </a:solidFill>
                <a:round/>
                <a:headEnd/>
                <a:tailEnd/>
              </a:ln>
            </p:spPr>
          </p:cxnSp>
          <p:cxnSp>
            <p:nvCxnSpPr>
              <p:cNvPr id="8206" name="AutoShape 7"/>
              <p:cNvCxnSpPr>
                <a:cxnSpLocks noChangeShapeType="1"/>
              </p:cNvCxnSpPr>
              <p:nvPr/>
            </p:nvCxnSpPr>
            <p:spPr bwMode="auto">
              <a:xfrm flipV="1">
                <a:off x="5853" y="2877"/>
                <a:ext cx="1515" cy="784"/>
              </a:xfrm>
              <a:prstGeom prst="straightConnector1">
                <a:avLst/>
              </a:prstGeom>
              <a:noFill/>
              <a:ln w="19050">
                <a:solidFill>
                  <a:srgbClr val="000000"/>
                </a:solidFill>
                <a:round/>
                <a:headEnd/>
                <a:tailEnd/>
              </a:ln>
            </p:spPr>
          </p:cxnSp>
        </p:grpSp>
        <p:sp>
          <p:nvSpPr>
            <p:cNvPr id="8196" name="WordArt 21"/>
            <p:cNvSpPr>
              <a:spLocks noChangeArrowheads="1" noChangeShapeType="1" noTextEdit="1"/>
            </p:cNvSpPr>
            <p:nvPr/>
          </p:nvSpPr>
          <p:spPr bwMode="auto">
            <a:xfrm>
              <a:off x="1752600" y="1905001"/>
              <a:ext cx="1219201" cy="723900"/>
            </a:xfrm>
            <a:prstGeom prst="rect">
              <a:avLst/>
            </a:prstGeom>
          </p:spPr>
          <p:txBody>
            <a:bodyPr wrap="none" fromWordArt="1">
              <a:prstTxWarp prst="textPlain">
                <a:avLst>
                  <a:gd name="adj" fmla="val 50000"/>
                </a:avLst>
              </a:prstTxWarp>
            </a:bodyPr>
            <a:lstStyle/>
            <a:p>
              <a:pPr algn="ctr"/>
              <a:r>
                <a:rPr lang="zh-CN" altLang="en-US" kern="10">
                  <a:ln w="9525">
                    <a:solidFill>
                      <a:srgbClr val="000000"/>
                    </a:solidFill>
                    <a:round/>
                    <a:headEnd/>
                    <a:tailEnd/>
                  </a:ln>
                  <a:solidFill>
                    <a:srgbClr val="FFFFFF"/>
                  </a:solidFill>
                  <a:latin typeface="Arial Black"/>
                </a:rPr>
                <a:t>公正合理</a:t>
              </a:r>
            </a:p>
          </p:txBody>
        </p:sp>
        <p:sp>
          <p:nvSpPr>
            <p:cNvPr id="10" name="TextBox 28"/>
            <p:cNvSpPr txBox="1"/>
            <p:nvPr/>
          </p:nvSpPr>
          <p:spPr>
            <a:xfrm>
              <a:off x="1857751" y="218822"/>
              <a:ext cx="793374" cy="443401"/>
            </a:xfrm>
            <a:prstGeom prst="rect">
              <a:avLst/>
            </a:prstGeom>
            <a:noFill/>
          </p:spPr>
          <p:style>
            <a:lnRef idx="0">
              <a:scrgbClr r="0" g="0" b="0"/>
            </a:lnRef>
            <a:fillRef idx="0">
              <a:scrgbClr r="0" g="0" b="0"/>
            </a:fillRef>
            <a:effectRef idx="0">
              <a:scrgbClr r="0" g="0" b="0"/>
            </a:effectRef>
            <a:fontRef idx="minor">
              <a:schemeClr val="tx1"/>
            </a:fontRef>
          </p:style>
          <p:txBody>
            <a:bodyPr wrap="none">
              <a:spAutoFit/>
            </a:bodyPr>
            <a:lstStyle/>
            <a:p>
              <a:r>
                <a:rPr lang="zh-CN" altLang="en-US"/>
                <a:t>语言</a:t>
              </a:r>
            </a:p>
          </p:txBody>
        </p:sp>
        <p:sp>
          <p:nvSpPr>
            <p:cNvPr id="11" name="TextBox 29"/>
            <p:cNvSpPr txBox="1"/>
            <p:nvPr/>
          </p:nvSpPr>
          <p:spPr>
            <a:xfrm rot="18686395">
              <a:off x="2735682" y="2836682"/>
              <a:ext cx="775473" cy="453638"/>
            </a:xfrm>
            <a:prstGeom prst="rect">
              <a:avLst/>
            </a:prstGeom>
            <a:noFill/>
          </p:spPr>
          <p:style>
            <a:lnRef idx="0">
              <a:scrgbClr r="0" g="0" b="0"/>
            </a:lnRef>
            <a:fillRef idx="0">
              <a:scrgbClr r="0" g="0" b="0"/>
            </a:fillRef>
            <a:effectRef idx="0">
              <a:scrgbClr r="0" g="0" b="0"/>
            </a:effectRef>
            <a:fontRef idx="minor">
              <a:schemeClr val="tx1"/>
            </a:fontRef>
          </p:style>
          <p:txBody>
            <a:bodyPr wrap="none">
              <a:spAutoFit/>
            </a:bodyPr>
            <a:lstStyle/>
            <a:p>
              <a:r>
                <a:rPr lang="zh-CN" altLang="en-US"/>
                <a:t>程序</a:t>
              </a:r>
            </a:p>
          </p:txBody>
        </p:sp>
        <p:sp>
          <p:nvSpPr>
            <p:cNvPr id="12" name="TextBox 30"/>
            <p:cNvSpPr txBox="1"/>
            <p:nvPr/>
          </p:nvSpPr>
          <p:spPr>
            <a:xfrm>
              <a:off x="1694756" y="1048040"/>
              <a:ext cx="1117401" cy="443401"/>
            </a:xfrm>
            <a:prstGeom prst="rect">
              <a:avLst/>
            </a:prstGeom>
            <a:noFill/>
          </p:spPr>
          <p:style>
            <a:lnRef idx="0">
              <a:scrgbClr r="0" g="0" b="0"/>
            </a:lnRef>
            <a:fillRef idx="0">
              <a:scrgbClr r="0" g="0" b="0"/>
            </a:fillRef>
            <a:effectRef idx="0">
              <a:scrgbClr r="0" g="0" b="0"/>
            </a:effectRef>
            <a:fontRef idx="minor">
              <a:schemeClr val="tx1"/>
            </a:fontRef>
          </p:style>
          <p:txBody>
            <a:bodyPr wrap="none">
              <a:spAutoFit/>
            </a:bodyPr>
            <a:lstStyle/>
            <a:p>
              <a:r>
                <a:rPr lang="zh-CN" altLang="en-US"/>
                <a:t>     环境</a:t>
              </a:r>
            </a:p>
          </p:txBody>
        </p:sp>
        <p:sp>
          <p:nvSpPr>
            <p:cNvPr id="13" name="TextBox 31"/>
            <p:cNvSpPr txBox="1"/>
            <p:nvPr/>
          </p:nvSpPr>
          <p:spPr>
            <a:xfrm rot="2549604">
              <a:off x="905309" y="2614341"/>
              <a:ext cx="793374" cy="443401"/>
            </a:xfrm>
            <a:prstGeom prst="rect">
              <a:avLst/>
            </a:prstGeom>
            <a:noFill/>
          </p:spPr>
          <p:style>
            <a:lnRef idx="0">
              <a:scrgbClr r="0" g="0" b="0"/>
            </a:lnRef>
            <a:fillRef idx="0">
              <a:scrgbClr r="0" g="0" b="0"/>
            </a:fillRef>
            <a:effectRef idx="0">
              <a:scrgbClr r="0" g="0" b="0"/>
            </a:effectRef>
            <a:fontRef idx="minor">
              <a:schemeClr val="tx1"/>
            </a:fontRef>
          </p:style>
          <p:txBody>
            <a:bodyPr wrap="none">
              <a:spAutoFit/>
            </a:bodyPr>
            <a:lstStyle/>
            <a:p>
              <a:r>
                <a:rPr lang="zh-CN" altLang="en-US"/>
                <a:t>设备</a:t>
              </a:r>
            </a:p>
          </p:txBody>
        </p:sp>
      </p:grpSp>
      <p:sp>
        <p:nvSpPr>
          <p:cNvPr id="2" name="Text Placeholder 1"/>
          <p:cNvSpPr>
            <a:spLocks noGrp="1"/>
          </p:cNvSpPr>
          <p:nvPr>
            <p:ph type="body" sz="quarter" idx="10"/>
          </p:nvPr>
        </p:nvSpPr>
        <p:spPr>
          <a:xfrm>
            <a:off x="500063" y="214313"/>
            <a:ext cx="785812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挑战</a:t>
            </a:r>
            <a:endParaRPr lang="zh-CN" altLang="en-US" smtClean="0">
              <a:effectLst>
                <a:outerShdw blurRad="38100" dist="38100" dir="2700000" algn="tl">
                  <a:srgbClr val="C0C0C0"/>
                </a:outerShdw>
              </a:effectLst>
              <a:latin typeface="Arial" charset="0"/>
              <a:cs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Straight Arrow Connector 41"/>
          <p:cNvCxnSpPr/>
          <p:nvPr/>
        </p:nvCxnSpPr>
        <p:spPr>
          <a:xfrm rot="5400000" flipH="1" flipV="1">
            <a:off x="2608262" y="3392488"/>
            <a:ext cx="214313"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cxnSp>
        <p:nvCxnSpPr>
          <p:cNvPr id="44" name="Straight Arrow Connector 43"/>
          <p:cNvCxnSpPr/>
          <p:nvPr/>
        </p:nvCxnSpPr>
        <p:spPr>
          <a:xfrm>
            <a:off x="2714625" y="3286125"/>
            <a:ext cx="428625" cy="1588"/>
          </a:xfrm>
          <a:prstGeom prst="straightConnector1">
            <a:avLst/>
          </a:prstGeom>
          <a:ln>
            <a:solidFill>
              <a:srgbClr val="FFFF00"/>
            </a:solidFill>
            <a:tailEnd type="arrow"/>
          </a:ln>
        </p:spPr>
        <p:style>
          <a:lnRef idx="3">
            <a:schemeClr val="dk1"/>
          </a:lnRef>
          <a:fillRef idx="0">
            <a:schemeClr val="dk1"/>
          </a:fillRef>
          <a:effectRef idx="2">
            <a:schemeClr val="dk1"/>
          </a:effectRef>
          <a:fontRef idx="minor">
            <a:schemeClr val="tx1"/>
          </a:fontRef>
        </p:style>
      </p:cxnSp>
      <p:pic>
        <p:nvPicPr>
          <p:cNvPr id="65539" name="Picture 2" descr="O:\Mines Rescue\Southern\Administration\Photo's Steve\Picture 029.jpg"/>
          <p:cNvPicPr>
            <a:picLocks noChangeAspect="1" noChangeArrowheads="1"/>
          </p:cNvPicPr>
          <p:nvPr/>
        </p:nvPicPr>
        <p:blipFill>
          <a:blip r:embed="rId3"/>
          <a:srcRect/>
          <a:stretch>
            <a:fillRect/>
          </a:stretch>
        </p:blipFill>
        <p:spPr bwMode="auto">
          <a:xfrm>
            <a:off x="3429000" y="3143250"/>
            <a:ext cx="160338" cy="214313"/>
          </a:xfrm>
          <a:prstGeom prst="rect">
            <a:avLst/>
          </a:prstGeom>
          <a:noFill/>
          <a:ln w="9525">
            <a:noFill/>
            <a:miter lim="800000"/>
            <a:headEnd/>
            <a:tailEnd/>
          </a:ln>
        </p:spPr>
      </p:pic>
      <p:pic>
        <p:nvPicPr>
          <p:cNvPr id="65540" name="Picture 2" descr="C:\Users\steve.tonegato.CSPL.000\Desktop\IMRC REPORT PRESENTATION\bag sampling.png"/>
          <p:cNvPicPr>
            <a:picLocks noChangeAspect="1" noChangeArrowheads="1"/>
          </p:cNvPicPr>
          <p:nvPr/>
        </p:nvPicPr>
        <p:blipFill>
          <a:blip r:embed="rId4"/>
          <a:srcRect/>
          <a:stretch>
            <a:fillRect/>
          </a:stretch>
        </p:blipFill>
        <p:spPr bwMode="auto">
          <a:xfrm>
            <a:off x="3286125" y="3143250"/>
            <a:ext cx="155575" cy="214313"/>
          </a:xfrm>
          <a:prstGeom prst="rect">
            <a:avLst/>
          </a:prstGeom>
          <a:noFill/>
          <a:ln w="9525">
            <a:noFill/>
            <a:miter lim="800000"/>
            <a:headEnd/>
            <a:tailEnd/>
          </a:ln>
        </p:spPr>
      </p:pic>
      <p:pic>
        <p:nvPicPr>
          <p:cNvPr id="65541" name="Picture 3" descr="O:\Mines Rescue\Southern\Administration\Photo's Steve\Picture 021.jpg"/>
          <p:cNvPicPr>
            <a:picLocks noChangeAspect="1" noChangeArrowheads="1"/>
          </p:cNvPicPr>
          <p:nvPr/>
        </p:nvPicPr>
        <p:blipFill>
          <a:blip r:embed="rId5"/>
          <a:srcRect/>
          <a:stretch>
            <a:fillRect/>
          </a:stretch>
        </p:blipFill>
        <p:spPr bwMode="auto">
          <a:xfrm>
            <a:off x="3357563" y="3071813"/>
            <a:ext cx="190500" cy="142875"/>
          </a:xfrm>
          <a:prstGeom prst="rect">
            <a:avLst/>
          </a:prstGeom>
          <a:noFill/>
          <a:ln w="9525">
            <a:noFill/>
            <a:miter lim="800000"/>
            <a:headEnd/>
            <a:tailEnd/>
          </a:ln>
        </p:spPr>
      </p:pic>
      <p:pic>
        <p:nvPicPr>
          <p:cNvPr id="65542" name="Picture 1" descr="O:\Mines Rescue\Southern\Administration\Photo's Steve\Picture 009.jpg"/>
          <p:cNvPicPr>
            <a:picLocks noChangeAspect="1" noChangeArrowheads="1"/>
          </p:cNvPicPr>
          <p:nvPr/>
        </p:nvPicPr>
        <p:blipFill>
          <a:blip r:embed="rId6"/>
          <a:srcRect/>
          <a:stretch>
            <a:fillRect/>
          </a:stretch>
        </p:blipFill>
        <p:spPr bwMode="auto">
          <a:xfrm>
            <a:off x="2952750" y="2428875"/>
            <a:ext cx="381000" cy="285750"/>
          </a:xfrm>
          <a:prstGeom prst="rect">
            <a:avLst/>
          </a:prstGeom>
          <a:noFill/>
          <a:ln w="9525">
            <a:noFill/>
            <a:miter lim="800000"/>
            <a:headEnd/>
            <a:tailEnd/>
          </a:ln>
        </p:spPr>
      </p:pic>
      <p:pic>
        <p:nvPicPr>
          <p:cNvPr id="65543" name="Picture 3" descr="O:\Mines Rescue\Southern\Administration\Photo's Steve\Picture 021.jpg"/>
          <p:cNvPicPr>
            <a:picLocks noChangeAspect="1" noChangeArrowheads="1"/>
          </p:cNvPicPr>
          <p:nvPr/>
        </p:nvPicPr>
        <p:blipFill>
          <a:blip r:embed="rId7"/>
          <a:srcRect/>
          <a:stretch>
            <a:fillRect/>
          </a:stretch>
        </p:blipFill>
        <p:spPr bwMode="auto">
          <a:xfrm>
            <a:off x="3071813" y="3143250"/>
            <a:ext cx="295275" cy="220663"/>
          </a:xfrm>
          <a:prstGeom prst="rect">
            <a:avLst/>
          </a:prstGeom>
          <a:noFill/>
          <a:ln w="9525">
            <a:noFill/>
            <a:miter lim="800000"/>
            <a:headEnd/>
            <a:tailEnd/>
          </a:ln>
        </p:spPr>
      </p:pic>
      <p:pic>
        <p:nvPicPr>
          <p:cNvPr id="65544" name="Picture 2" descr="C:\Users\steve.tonegato.CSPL.000\Desktop\IMRC REPORT PRESENTATION\bag sampling.png"/>
          <p:cNvPicPr>
            <a:picLocks noChangeAspect="1" noChangeArrowheads="1"/>
          </p:cNvPicPr>
          <p:nvPr/>
        </p:nvPicPr>
        <p:blipFill>
          <a:blip r:embed="rId4"/>
          <a:srcRect/>
          <a:stretch>
            <a:fillRect/>
          </a:stretch>
        </p:blipFill>
        <p:spPr bwMode="auto">
          <a:xfrm>
            <a:off x="3429000" y="3143250"/>
            <a:ext cx="155575" cy="214313"/>
          </a:xfrm>
          <a:prstGeom prst="rect">
            <a:avLst/>
          </a:prstGeom>
          <a:noFill/>
          <a:ln w="9525">
            <a:noFill/>
            <a:miter lim="800000"/>
            <a:headEnd/>
            <a:tailEnd/>
          </a:ln>
        </p:spPr>
      </p:pic>
      <p:pic>
        <p:nvPicPr>
          <p:cNvPr id="65545" name="Picture 12" descr="O:\Mines Rescue\Southern\COMPETITIONS\INTERNATIONAL 2010\Photos\International Rescue Comp - UG pics\Picture 028.jpg"/>
          <p:cNvPicPr>
            <a:picLocks noChangeAspect="1" noChangeArrowheads="1"/>
          </p:cNvPicPr>
          <p:nvPr/>
        </p:nvPicPr>
        <p:blipFill>
          <a:blip r:embed="rId8"/>
          <a:srcRect/>
          <a:stretch>
            <a:fillRect/>
          </a:stretch>
        </p:blipFill>
        <p:spPr bwMode="auto">
          <a:xfrm>
            <a:off x="4071938" y="1785938"/>
            <a:ext cx="204787" cy="273050"/>
          </a:xfrm>
          <a:prstGeom prst="rect">
            <a:avLst/>
          </a:prstGeom>
          <a:noFill/>
          <a:ln w="9525">
            <a:noFill/>
            <a:miter lim="800000"/>
            <a:headEnd/>
            <a:tailEnd/>
          </a:ln>
        </p:spPr>
      </p:pic>
      <p:pic>
        <p:nvPicPr>
          <p:cNvPr id="65546" name="Picture 8" descr="C:\Users\steve.tonegato.CSPL.000\Desktop\IMRC REPORT PRESENTATION\NRE ug photos\Picture 068.jpg"/>
          <p:cNvPicPr>
            <a:picLocks noChangeAspect="1" noChangeArrowheads="1"/>
          </p:cNvPicPr>
          <p:nvPr/>
        </p:nvPicPr>
        <p:blipFill>
          <a:blip r:embed="rId9"/>
          <a:srcRect/>
          <a:stretch>
            <a:fillRect/>
          </a:stretch>
        </p:blipFill>
        <p:spPr bwMode="auto">
          <a:xfrm>
            <a:off x="3429000" y="2571750"/>
            <a:ext cx="285750" cy="214313"/>
          </a:xfrm>
          <a:prstGeom prst="rect">
            <a:avLst/>
          </a:prstGeom>
          <a:noFill/>
          <a:ln w="9525">
            <a:noFill/>
            <a:miter lim="800000"/>
            <a:headEnd/>
            <a:tailEnd/>
          </a:ln>
        </p:spPr>
      </p:pic>
      <p:pic>
        <p:nvPicPr>
          <p:cNvPr id="65547" name="Picture 7" descr="C:\Users\steve.tonegato.CSPL.000\Desktop\IMRC REPORT PRESENTATION\NRE ug photos\Picture 084.jpg"/>
          <p:cNvPicPr>
            <a:picLocks noChangeAspect="1" noChangeArrowheads="1"/>
          </p:cNvPicPr>
          <p:nvPr/>
        </p:nvPicPr>
        <p:blipFill>
          <a:blip r:embed="rId10"/>
          <a:srcRect/>
          <a:stretch>
            <a:fillRect/>
          </a:stretch>
        </p:blipFill>
        <p:spPr bwMode="auto">
          <a:xfrm>
            <a:off x="3714750" y="1928813"/>
            <a:ext cx="273050" cy="204787"/>
          </a:xfrm>
          <a:prstGeom prst="rect">
            <a:avLst/>
          </a:prstGeom>
          <a:noFill/>
          <a:ln w="9525">
            <a:noFill/>
            <a:miter lim="800000"/>
            <a:headEnd/>
            <a:tailEnd/>
          </a:ln>
        </p:spPr>
      </p:pic>
      <p:pic>
        <p:nvPicPr>
          <p:cNvPr id="65548" name="Picture 4" descr="C:\Users\steve.tonegato.CSPL.000\Desktop\IMRC REPORT PRESENTATION\NRE ug photos\Picture 036.jpg"/>
          <p:cNvPicPr>
            <a:picLocks noChangeAspect="1" noChangeArrowheads="1"/>
          </p:cNvPicPr>
          <p:nvPr/>
        </p:nvPicPr>
        <p:blipFill>
          <a:blip r:embed="rId11"/>
          <a:srcRect/>
          <a:stretch>
            <a:fillRect/>
          </a:stretch>
        </p:blipFill>
        <p:spPr bwMode="auto">
          <a:xfrm>
            <a:off x="4286250" y="1571625"/>
            <a:ext cx="285750" cy="381000"/>
          </a:xfrm>
          <a:prstGeom prst="rect">
            <a:avLst/>
          </a:prstGeom>
          <a:noFill/>
          <a:ln w="9525">
            <a:noFill/>
            <a:miter lim="800000"/>
            <a:headEnd/>
            <a:tailEnd/>
          </a:ln>
        </p:spPr>
      </p:pic>
      <p:pic>
        <p:nvPicPr>
          <p:cNvPr id="65549" name="Picture 5" descr="C:\Users\steve.tonegato.CSPL.000\Desktop\IMRC REPORT PRESENTATION\NRE ug photos\Picture 085.jpg"/>
          <p:cNvPicPr>
            <a:picLocks noChangeAspect="1" noChangeArrowheads="1"/>
          </p:cNvPicPr>
          <p:nvPr/>
        </p:nvPicPr>
        <p:blipFill>
          <a:blip r:embed="rId12"/>
          <a:srcRect/>
          <a:stretch>
            <a:fillRect/>
          </a:stretch>
        </p:blipFill>
        <p:spPr bwMode="auto">
          <a:xfrm>
            <a:off x="4643438" y="1500188"/>
            <a:ext cx="381000" cy="285750"/>
          </a:xfrm>
          <a:prstGeom prst="rect">
            <a:avLst/>
          </a:prstGeom>
          <a:noFill/>
          <a:ln w="9525">
            <a:noFill/>
            <a:miter lim="800000"/>
            <a:headEnd/>
            <a:tailEnd/>
          </a:ln>
        </p:spPr>
      </p:pic>
      <p:sp>
        <p:nvSpPr>
          <p:cNvPr id="4" name="Text Placeholder 1"/>
          <p:cNvSpPr>
            <a:spLocks noGrp="1"/>
          </p:cNvSpPr>
          <p:nvPr>
            <p:ph type="body" sz="quarter" idx="10"/>
          </p:nvPr>
        </p:nvSpPr>
        <p:spPr>
          <a:xfrm>
            <a:off x="428625" y="214313"/>
            <a:ext cx="4714875" cy="500062"/>
          </a:xfrm>
        </p:spPr>
        <p:txBody>
          <a:bodyPr/>
          <a:lstStyle/>
          <a:p>
            <a:pPr>
              <a:defRPr/>
            </a:pPr>
            <a:r>
              <a:rPr lang="en-US" dirty="0" smtClean="0"/>
              <a:t>NRE Underground</a:t>
            </a:r>
            <a:endParaRPr lang="en-US" dirty="0"/>
          </a:p>
        </p:txBody>
      </p:sp>
      <p:pic>
        <p:nvPicPr>
          <p:cNvPr id="65551" name="Picture 2" descr="\\corp.coalservices.com.au\data-user\Not Replicated\SYD\steve.tonegato\My Documents\International Mines Rescue Competion\COMPETITION EVENTS\NRE\NREGIBSONS.jpg"/>
          <p:cNvPicPr>
            <a:picLocks noChangeAspect="1" noChangeArrowheads="1"/>
          </p:cNvPicPr>
          <p:nvPr/>
        </p:nvPicPr>
        <p:blipFill>
          <a:blip r:embed="rId13"/>
          <a:srcRect/>
          <a:stretch>
            <a:fillRect/>
          </a:stretch>
        </p:blipFill>
        <p:spPr bwMode="auto">
          <a:xfrm>
            <a:off x="0" y="0"/>
            <a:ext cx="9093200" cy="6858000"/>
          </a:xfrm>
          <a:prstGeom prst="rect">
            <a:avLst/>
          </a:prstGeom>
          <a:noFill/>
          <a:ln w="9525">
            <a:noFill/>
            <a:miter lim="800000"/>
            <a:headEnd/>
            <a:tailEnd/>
          </a:ln>
        </p:spPr>
      </p:pic>
      <p:pic>
        <p:nvPicPr>
          <p:cNvPr id="65552" name="Picture 3" descr="C:\Users\steve.tonegato.CSPL.000\Desktop\IMRC REPORT PRESENTATION\NRE ug photos\IMG_9076.jpg"/>
          <p:cNvPicPr>
            <a:picLocks noChangeAspect="1" noChangeArrowheads="1"/>
          </p:cNvPicPr>
          <p:nvPr/>
        </p:nvPicPr>
        <p:blipFill>
          <a:blip r:embed="rId14"/>
          <a:srcRect/>
          <a:stretch>
            <a:fillRect/>
          </a:stretch>
        </p:blipFill>
        <p:spPr bwMode="auto">
          <a:xfrm>
            <a:off x="142875" y="3357563"/>
            <a:ext cx="322263" cy="214312"/>
          </a:xfrm>
          <a:prstGeom prst="rect">
            <a:avLst/>
          </a:prstGeom>
          <a:noFill/>
          <a:ln w="9525">
            <a:noFill/>
            <a:miter lim="800000"/>
            <a:headEnd/>
            <a:tailEnd/>
          </a:ln>
        </p:spPr>
      </p:pic>
      <p:pic>
        <p:nvPicPr>
          <p:cNvPr id="65553" name="Picture 5" descr="C:\Users\steve.tonegato.CSPL.000\Desktop\IMRC REPORT PRESENTATION\NRE ug photos\IMG_9092.jpg"/>
          <p:cNvPicPr>
            <a:picLocks noChangeAspect="1" noChangeArrowheads="1"/>
          </p:cNvPicPr>
          <p:nvPr/>
        </p:nvPicPr>
        <p:blipFill>
          <a:blip r:embed="rId15"/>
          <a:srcRect/>
          <a:stretch>
            <a:fillRect/>
          </a:stretch>
        </p:blipFill>
        <p:spPr bwMode="auto">
          <a:xfrm>
            <a:off x="142875" y="3071813"/>
            <a:ext cx="320675" cy="214312"/>
          </a:xfrm>
          <a:prstGeom prst="rect">
            <a:avLst/>
          </a:prstGeom>
          <a:noFill/>
          <a:ln w="9525">
            <a:noFill/>
            <a:miter lim="800000"/>
            <a:headEnd/>
            <a:tailEnd/>
          </a:ln>
        </p:spPr>
      </p:pic>
      <p:pic>
        <p:nvPicPr>
          <p:cNvPr id="65554" name="Picture 2" descr="C:\Users\steve.tonegato.CSPL.000\Desktop\IMRC REPORT PRESENTATION\NRE ug photos\IMG_9100.jpg"/>
          <p:cNvPicPr>
            <a:picLocks noChangeAspect="1" noChangeArrowheads="1"/>
          </p:cNvPicPr>
          <p:nvPr/>
        </p:nvPicPr>
        <p:blipFill>
          <a:blip r:embed="rId16"/>
          <a:srcRect/>
          <a:stretch>
            <a:fillRect/>
          </a:stretch>
        </p:blipFill>
        <p:spPr bwMode="auto">
          <a:xfrm>
            <a:off x="571500" y="3071813"/>
            <a:ext cx="320675" cy="214312"/>
          </a:xfrm>
          <a:prstGeom prst="rect">
            <a:avLst/>
          </a:prstGeom>
          <a:noFill/>
          <a:ln w="9525">
            <a:noFill/>
            <a:miter lim="800000"/>
            <a:headEnd/>
            <a:tailEnd/>
          </a:ln>
        </p:spPr>
      </p:pic>
      <p:pic>
        <p:nvPicPr>
          <p:cNvPr id="65555" name="Picture 7" descr="O:\Mines Rescue\Southern\COMPETITIONS\INTERNATIONAL 2010\Photos\Professional Photos\IMG_9110.jpg"/>
          <p:cNvPicPr>
            <a:picLocks noChangeAspect="1" noChangeArrowheads="1"/>
          </p:cNvPicPr>
          <p:nvPr/>
        </p:nvPicPr>
        <p:blipFill>
          <a:blip r:embed="rId17"/>
          <a:srcRect/>
          <a:stretch>
            <a:fillRect/>
          </a:stretch>
        </p:blipFill>
        <p:spPr bwMode="auto">
          <a:xfrm>
            <a:off x="1143000" y="3357563"/>
            <a:ext cx="285750" cy="190500"/>
          </a:xfrm>
          <a:prstGeom prst="rect">
            <a:avLst/>
          </a:prstGeom>
          <a:noFill/>
          <a:ln w="9525">
            <a:noFill/>
            <a:miter lim="800000"/>
            <a:headEnd/>
            <a:tailEnd/>
          </a:ln>
        </p:spPr>
      </p:pic>
      <p:cxnSp>
        <p:nvCxnSpPr>
          <p:cNvPr id="14" name="Straight Arrow Connector 13"/>
          <p:cNvCxnSpPr/>
          <p:nvPr/>
        </p:nvCxnSpPr>
        <p:spPr>
          <a:xfrm>
            <a:off x="1571625" y="3500438"/>
            <a:ext cx="857250"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p:nvPr/>
        </p:nvCxnSpPr>
        <p:spPr>
          <a:xfrm>
            <a:off x="2500313" y="3500438"/>
            <a:ext cx="500062"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p:nvPr/>
        </p:nvCxnSpPr>
        <p:spPr>
          <a:xfrm flipV="1">
            <a:off x="2500313" y="3786188"/>
            <a:ext cx="571500" cy="1905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p:nvPr/>
        </p:nvCxnSpPr>
        <p:spPr>
          <a:xfrm>
            <a:off x="2714625" y="4071938"/>
            <a:ext cx="357188" cy="158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65560" name="Picture 2" descr="C:\Users\steve.tonegato.CSPL.000\AppData\Local\Microsoft\Windows\Temporary Internet Files\Content.IE5\O9DYWXZD\MC900269014[1].wmf"/>
          <p:cNvPicPr>
            <a:picLocks noChangeAspect="1" noChangeArrowheads="1"/>
          </p:cNvPicPr>
          <p:nvPr/>
        </p:nvPicPr>
        <p:blipFill>
          <a:blip r:embed="rId18"/>
          <a:srcRect/>
          <a:stretch>
            <a:fillRect/>
          </a:stretch>
        </p:blipFill>
        <p:spPr bwMode="auto">
          <a:xfrm flipH="1">
            <a:off x="3071813" y="3857625"/>
            <a:ext cx="214312" cy="307975"/>
          </a:xfrm>
          <a:prstGeom prst="rect">
            <a:avLst/>
          </a:prstGeom>
          <a:noFill/>
          <a:ln w="9525">
            <a:noFill/>
            <a:miter lim="800000"/>
            <a:headEnd/>
            <a:tailEnd/>
          </a:ln>
        </p:spPr>
      </p:pic>
      <p:pic>
        <p:nvPicPr>
          <p:cNvPr id="65561" name="Picture 8" descr="O:\Mines Rescue\Southern\COMPETITIONS\Comp 2009\August\Photo's Comp\100_0387.JPG"/>
          <p:cNvPicPr>
            <a:picLocks noChangeAspect="1" noChangeArrowheads="1"/>
          </p:cNvPicPr>
          <p:nvPr/>
        </p:nvPicPr>
        <p:blipFill>
          <a:blip r:embed="rId19"/>
          <a:srcRect/>
          <a:stretch>
            <a:fillRect/>
          </a:stretch>
        </p:blipFill>
        <p:spPr bwMode="auto">
          <a:xfrm>
            <a:off x="1714500" y="3429000"/>
            <a:ext cx="223838" cy="298450"/>
          </a:xfrm>
          <a:prstGeom prst="rect">
            <a:avLst/>
          </a:prstGeom>
          <a:noFill/>
          <a:ln w="9525">
            <a:noFill/>
            <a:miter lim="800000"/>
            <a:headEnd/>
            <a:tailEnd/>
          </a:ln>
        </p:spPr>
      </p:pic>
      <p:pic>
        <p:nvPicPr>
          <p:cNvPr id="65562" name="Picture 4" descr="O:\Mines Rescue\Southern\COMPETITIONS\Comp 2010\August\Photo's\Overseas Disk\P8270115.JPG"/>
          <p:cNvPicPr>
            <a:picLocks noChangeAspect="1" noChangeArrowheads="1"/>
          </p:cNvPicPr>
          <p:nvPr/>
        </p:nvPicPr>
        <p:blipFill>
          <a:blip r:embed="rId20"/>
          <a:srcRect/>
          <a:stretch>
            <a:fillRect/>
          </a:stretch>
        </p:blipFill>
        <p:spPr bwMode="auto">
          <a:xfrm>
            <a:off x="2286000" y="3429000"/>
            <a:ext cx="393700" cy="295275"/>
          </a:xfrm>
          <a:prstGeom prst="rect">
            <a:avLst/>
          </a:prstGeom>
          <a:noFill/>
          <a:ln w="9525">
            <a:noFill/>
            <a:miter lim="800000"/>
            <a:headEnd/>
            <a:tailEnd/>
          </a:ln>
        </p:spPr>
      </p:pic>
      <p:pic>
        <p:nvPicPr>
          <p:cNvPr id="65563" name="Picture 9" descr="O:\Mines Rescue\Southern\NEW STATION EVERYTHING\photo's\Professional photos July 2008\_R1M2117.JPG"/>
          <p:cNvPicPr>
            <a:picLocks noChangeAspect="1" noChangeArrowheads="1"/>
          </p:cNvPicPr>
          <p:nvPr/>
        </p:nvPicPr>
        <p:blipFill>
          <a:blip r:embed="rId21"/>
          <a:srcRect/>
          <a:stretch>
            <a:fillRect/>
          </a:stretch>
        </p:blipFill>
        <p:spPr bwMode="auto">
          <a:xfrm>
            <a:off x="2786063" y="3643313"/>
            <a:ext cx="204787" cy="307975"/>
          </a:xfrm>
          <a:prstGeom prst="rect">
            <a:avLst/>
          </a:prstGeom>
          <a:noFill/>
          <a:ln w="9525">
            <a:noFill/>
            <a:miter lim="800000"/>
            <a:headEnd/>
            <a:tailEnd/>
          </a:ln>
        </p:spPr>
      </p:pic>
      <p:pic>
        <p:nvPicPr>
          <p:cNvPr id="65564" name="Picture 7" descr="O:\Mines Rescue\Southern\COMPETITIONS\Comp 2009\August\Photo's Comp\100_0392.JPG"/>
          <p:cNvPicPr>
            <a:picLocks noChangeAspect="1" noChangeArrowheads="1"/>
          </p:cNvPicPr>
          <p:nvPr/>
        </p:nvPicPr>
        <p:blipFill>
          <a:blip r:embed="rId22"/>
          <a:srcRect/>
          <a:stretch>
            <a:fillRect/>
          </a:stretch>
        </p:blipFill>
        <p:spPr bwMode="auto">
          <a:xfrm>
            <a:off x="3214688" y="3714750"/>
            <a:ext cx="273050" cy="204788"/>
          </a:xfrm>
          <a:prstGeom prst="rect">
            <a:avLst/>
          </a:prstGeom>
          <a:noFill/>
          <a:ln w="9525">
            <a:noFill/>
            <a:miter lim="800000"/>
            <a:headEnd/>
            <a:tailEnd/>
          </a:ln>
        </p:spPr>
      </p:pic>
      <p:pic>
        <p:nvPicPr>
          <p:cNvPr id="65565" name="Picture 7" descr="O:\Mines Rescue\Southern\COMPETITIONS\Comp 2009\August\Photo's Comp\100_0392.JPG"/>
          <p:cNvPicPr>
            <a:picLocks noChangeAspect="1" noChangeArrowheads="1"/>
          </p:cNvPicPr>
          <p:nvPr/>
        </p:nvPicPr>
        <p:blipFill>
          <a:blip r:embed="rId23"/>
          <a:srcRect/>
          <a:stretch>
            <a:fillRect/>
          </a:stretch>
        </p:blipFill>
        <p:spPr bwMode="auto">
          <a:xfrm>
            <a:off x="3214688" y="4000500"/>
            <a:ext cx="266700" cy="200025"/>
          </a:xfrm>
          <a:prstGeom prst="rect">
            <a:avLst/>
          </a:prstGeom>
          <a:noFill/>
          <a:ln w="9525">
            <a:noFill/>
            <a:miter lim="800000"/>
            <a:headEnd/>
            <a:tailEnd/>
          </a:ln>
        </p:spPr>
      </p:pic>
      <p:pic>
        <p:nvPicPr>
          <p:cNvPr id="65566" name="Picture 10" descr="C:\Users\steve.tonegato.CSPL.000\Desktop\IMRC REPORT PRESENTATION\timber chock.png"/>
          <p:cNvPicPr>
            <a:picLocks noChangeAspect="1" noChangeArrowheads="1"/>
          </p:cNvPicPr>
          <p:nvPr/>
        </p:nvPicPr>
        <p:blipFill>
          <a:blip r:embed="rId24"/>
          <a:srcRect/>
          <a:stretch>
            <a:fillRect/>
          </a:stretch>
        </p:blipFill>
        <p:spPr bwMode="auto">
          <a:xfrm>
            <a:off x="2928938" y="4000500"/>
            <a:ext cx="231775" cy="204788"/>
          </a:xfrm>
          <a:prstGeom prst="rect">
            <a:avLst/>
          </a:prstGeom>
          <a:noFill/>
          <a:ln w="9525">
            <a:noFill/>
            <a:miter lim="800000"/>
            <a:headEnd/>
            <a:tailEnd/>
          </a:ln>
        </p:spPr>
      </p:pic>
      <p:pic>
        <p:nvPicPr>
          <p:cNvPr id="65567" name="Picture 9" descr="O:\Mines Rescue\Southern\NEW STATION EVERYTHING\photo's\Professional photos July 2008\_R1M2117.JPG"/>
          <p:cNvPicPr>
            <a:picLocks noChangeAspect="1" noChangeArrowheads="1"/>
          </p:cNvPicPr>
          <p:nvPr/>
        </p:nvPicPr>
        <p:blipFill>
          <a:blip r:embed="rId25"/>
          <a:srcRect/>
          <a:stretch>
            <a:fillRect/>
          </a:stretch>
        </p:blipFill>
        <p:spPr bwMode="auto">
          <a:xfrm>
            <a:off x="3071813" y="3429000"/>
            <a:ext cx="214312" cy="322263"/>
          </a:xfrm>
          <a:prstGeom prst="rect">
            <a:avLst/>
          </a:prstGeom>
          <a:noFill/>
          <a:ln w="9525">
            <a:noFill/>
            <a:miter lim="800000"/>
            <a:headEnd/>
            <a:tailEnd/>
          </a:ln>
        </p:spPr>
      </p:pic>
      <p:cxnSp>
        <p:nvCxnSpPr>
          <p:cNvPr id="31" name="Straight Arrow Connector 30"/>
          <p:cNvCxnSpPr/>
          <p:nvPr/>
        </p:nvCxnSpPr>
        <p:spPr>
          <a:xfrm>
            <a:off x="3286125" y="3000375"/>
            <a:ext cx="285750"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2" name="Straight Arrow Connector 31"/>
          <p:cNvCxnSpPr/>
          <p:nvPr/>
        </p:nvCxnSpPr>
        <p:spPr>
          <a:xfrm flipV="1">
            <a:off x="3357563" y="2071688"/>
            <a:ext cx="428625" cy="14287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3" name="Straight Arrow Connector 32"/>
          <p:cNvCxnSpPr/>
          <p:nvPr/>
        </p:nvCxnSpPr>
        <p:spPr>
          <a:xfrm rot="5400000" flipH="1" flipV="1">
            <a:off x="3429794" y="2856706"/>
            <a:ext cx="285750"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4" name="Straight Arrow Connector 33"/>
          <p:cNvCxnSpPr/>
          <p:nvPr/>
        </p:nvCxnSpPr>
        <p:spPr>
          <a:xfrm rot="5400000" flipH="1" flipV="1">
            <a:off x="3128962" y="3157538"/>
            <a:ext cx="314325"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9" name="Straight Arrow Connector 48"/>
          <p:cNvCxnSpPr/>
          <p:nvPr/>
        </p:nvCxnSpPr>
        <p:spPr>
          <a:xfrm rot="16200000" flipV="1">
            <a:off x="3321844" y="2464594"/>
            <a:ext cx="357187" cy="142875"/>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52" name="Straight Arrow Connector 51"/>
          <p:cNvCxnSpPr/>
          <p:nvPr/>
        </p:nvCxnSpPr>
        <p:spPr>
          <a:xfrm rot="16200000" flipV="1">
            <a:off x="3321844" y="2250282"/>
            <a:ext cx="142875" cy="71437"/>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pic>
        <p:nvPicPr>
          <p:cNvPr id="7172" name="Picture 4" descr="C:\Users\steve.tonegato.CSPL.000\Desktop\IMRC REPORT PRESENTATION\NRE ug photos\Picture 036.jpg"/>
          <p:cNvPicPr>
            <a:picLocks noChangeAspect="1" noChangeArrowheads="1"/>
          </p:cNvPicPr>
          <p:nvPr/>
        </p:nvPicPr>
        <p:blipFill>
          <a:blip r:embed="rId26"/>
          <a:srcRect/>
          <a:stretch>
            <a:fillRect/>
          </a:stretch>
        </p:blipFill>
        <p:spPr bwMode="auto">
          <a:xfrm>
            <a:off x="0" y="357188"/>
            <a:ext cx="4875213" cy="6500812"/>
          </a:xfrm>
          <a:prstGeom prst="rect">
            <a:avLst/>
          </a:prstGeom>
          <a:noFill/>
          <a:ln w="9525">
            <a:noFill/>
            <a:miter lim="800000"/>
            <a:headEnd/>
            <a:tailEnd/>
          </a:ln>
        </p:spPr>
      </p:pic>
      <p:pic>
        <p:nvPicPr>
          <p:cNvPr id="7173" name="Picture 5" descr="C:\Users\steve.tonegato.CSPL.000\Desktop\IMRC REPORT PRESENTATION\NRE ug photos\Picture 085.jpg"/>
          <p:cNvPicPr>
            <a:picLocks noChangeAspect="1" noChangeArrowheads="1"/>
          </p:cNvPicPr>
          <p:nvPr/>
        </p:nvPicPr>
        <p:blipFill>
          <a:blip r:embed="rId27"/>
          <a:srcRect/>
          <a:stretch>
            <a:fillRect/>
          </a:stretch>
        </p:blipFill>
        <p:spPr bwMode="auto">
          <a:xfrm>
            <a:off x="3714750" y="2946400"/>
            <a:ext cx="5214938" cy="3911600"/>
          </a:xfrm>
          <a:prstGeom prst="rect">
            <a:avLst/>
          </a:prstGeom>
          <a:noFill/>
          <a:ln w="9525">
            <a:noFill/>
            <a:miter lim="800000"/>
            <a:headEnd/>
            <a:tailEnd/>
          </a:ln>
        </p:spPr>
      </p:pic>
      <p:pic>
        <p:nvPicPr>
          <p:cNvPr id="7175" name="Picture 7" descr="C:\Users\steve.tonegato.CSPL.000\Desktop\IMRC REPORT PRESENTATION\NRE ug photos\Picture 084.jpg"/>
          <p:cNvPicPr>
            <a:picLocks noChangeAspect="1" noChangeArrowheads="1"/>
          </p:cNvPicPr>
          <p:nvPr/>
        </p:nvPicPr>
        <p:blipFill>
          <a:blip r:embed="rId28"/>
          <a:srcRect/>
          <a:stretch>
            <a:fillRect/>
          </a:stretch>
        </p:blipFill>
        <p:spPr bwMode="auto">
          <a:xfrm>
            <a:off x="214313" y="714375"/>
            <a:ext cx="7524750" cy="5643563"/>
          </a:xfrm>
          <a:prstGeom prst="rect">
            <a:avLst/>
          </a:prstGeom>
          <a:noFill/>
          <a:ln w="9525">
            <a:noFill/>
            <a:miter lim="800000"/>
            <a:headEnd/>
            <a:tailEnd/>
          </a:ln>
        </p:spPr>
      </p:pic>
      <p:pic>
        <p:nvPicPr>
          <p:cNvPr id="47" name="Picture 1" descr="O:\Mines Rescue\Southern\Administration\Photo's Steve\Picture 009.jpg"/>
          <p:cNvPicPr>
            <a:picLocks noChangeAspect="1" noChangeArrowheads="1"/>
          </p:cNvPicPr>
          <p:nvPr/>
        </p:nvPicPr>
        <p:blipFill>
          <a:blip r:embed="rId29"/>
          <a:srcRect/>
          <a:stretch>
            <a:fillRect/>
          </a:stretch>
        </p:blipFill>
        <p:spPr bwMode="auto">
          <a:xfrm>
            <a:off x="5357813" y="285750"/>
            <a:ext cx="3524250" cy="2643188"/>
          </a:xfrm>
          <a:prstGeom prst="rect">
            <a:avLst/>
          </a:prstGeom>
          <a:noFill/>
          <a:ln w="9525">
            <a:noFill/>
            <a:miter lim="800000"/>
            <a:headEnd/>
            <a:tailEnd/>
          </a:ln>
        </p:spPr>
      </p:pic>
      <p:pic>
        <p:nvPicPr>
          <p:cNvPr id="54" name="Picture 12" descr="O:\Mines Rescue\Southern\COMPETITIONS\INTERNATIONAL 2010\Photos\International Rescue Comp - UG pics\Picture 028.jpg"/>
          <p:cNvPicPr>
            <a:picLocks noChangeAspect="1" noChangeArrowheads="1"/>
          </p:cNvPicPr>
          <p:nvPr/>
        </p:nvPicPr>
        <p:blipFill>
          <a:blip r:embed="rId30"/>
          <a:srcRect/>
          <a:stretch>
            <a:fillRect/>
          </a:stretch>
        </p:blipFill>
        <p:spPr bwMode="auto">
          <a:xfrm>
            <a:off x="4160838" y="214313"/>
            <a:ext cx="4983162" cy="6643687"/>
          </a:xfrm>
          <a:prstGeom prst="rect">
            <a:avLst/>
          </a:prstGeom>
          <a:noFill/>
          <a:ln w="9525">
            <a:noFill/>
            <a:miter lim="800000"/>
            <a:headEnd/>
            <a:tailEnd/>
          </a:ln>
        </p:spPr>
      </p:pic>
      <p:pic>
        <p:nvPicPr>
          <p:cNvPr id="55" name="Picture 9" descr="C:\Users\steve.tonegato.CSPL.000\Desktop\IMRC REPORT PRESENTATION\NRE ug photos\Picture 041.jpg"/>
          <p:cNvPicPr>
            <a:picLocks noChangeAspect="1" noChangeArrowheads="1"/>
          </p:cNvPicPr>
          <p:nvPr/>
        </p:nvPicPr>
        <p:blipFill>
          <a:blip r:embed="rId31"/>
          <a:srcRect/>
          <a:stretch>
            <a:fillRect/>
          </a:stretch>
        </p:blipFill>
        <p:spPr bwMode="auto">
          <a:xfrm>
            <a:off x="214313" y="428625"/>
            <a:ext cx="8382000" cy="6286500"/>
          </a:xfrm>
          <a:prstGeom prst="rect">
            <a:avLst/>
          </a:prstGeom>
          <a:noFill/>
          <a:ln w="9525">
            <a:noFill/>
            <a:miter lim="800000"/>
            <a:headEnd/>
            <a:tailEnd/>
          </a:ln>
        </p:spPr>
      </p:pic>
      <p:pic>
        <p:nvPicPr>
          <p:cNvPr id="56" name="Picture 10" descr="C:\Users\steve.tonegato.CSPL.000\Desktop\IMRC REPORT PRESENTATION\NRE ug photos\Picture 042.jpg"/>
          <p:cNvPicPr>
            <a:picLocks noChangeAspect="1" noChangeArrowheads="1"/>
          </p:cNvPicPr>
          <p:nvPr/>
        </p:nvPicPr>
        <p:blipFill>
          <a:blip r:embed="rId32"/>
          <a:srcRect/>
          <a:stretch>
            <a:fillRect/>
          </a:stretch>
        </p:blipFill>
        <p:spPr bwMode="auto">
          <a:xfrm>
            <a:off x="357188" y="642938"/>
            <a:ext cx="8286750" cy="6215062"/>
          </a:xfrm>
          <a:prstGeom prst="rect">
            <a:avLst/>
          </a:prstGeom>
          <a:noFill/>
          <a:ln w="9525">
            <a:noFill/>
            <a:miter lim="800000"/>
            <a:headEnd/>
            <a:tailEnd/>
          </a:ln>
        </p:spPr>
      </p:pic>
      <p:pic>
        <p:nvPicPr>
          <p:cNvPr id="57" name="Picture 13" descr="O:\Mines Rescue\Southern\COMPETITIONS\INTERNATIONAL 2010\Photos\International Rescue Comp - UG pics\Picture 020.jpg"/>
          <p:cNvPicPr>
            <a:picLocks noChangeAspect="1" noChangeArrowheads="1"/>
          </p:cNvPicPr>
          <p:nvPr/>
        </p:nvPicPr>
        <p:blipFill>
          <a:blip r:embed="rId33"/>
          <a:srcRect/>
          <a:stretch>
            <a:fillRect/>
          </a:stretch>
        </p:blipFill>
        <p:spPr bwMode="auto">
          <a:xfrm>
            <a:off x="1571625" y="-1000125"/>
            <a:ext cx="6143625" cy="8191500"/>
          </a:xfrm>
          <a:prstGeom prst="rect">
            <a:avLst/>
          </a:prstGeom>
          <a:noFill/>
          <a:ln w="9525">
            <a:noFill/>
            <a:miter lim="800000"/>
            <a:headEnd/>
            <a:tailEnd/>
          </a:ln>
        </p:spPr>
      </p:pic>
      <p:pic>
        <p:nvPicPr>
          <p:cNvPr id="59" name="Picture 11" descr="C:\Users\steve.tonegato.CSPL.000\Desktop\IMRC REPORT PRESENTATION\NRE ug photos\Picture 062.jpg"/>
          <p:cNvPicPr>
            <a:picLocks noChangeAspect="1" noChangeArrowheads="1"/>
          </p:cNvPicPr>
          <p:nvPr/>
        </p:nvPicPr>
        <p:blipFill>
          <a:blip r:embed="rId34"/>
          <a:srcRect/>
          <a:stretch>
            <a:fillRect/>
          </a:stretch>
        </p:blipFill>
        <p:spPr bwMode="auto">
          <a:xfrm>
            <a:off x="1785938" y="0"/>
            <a:ext cx="51435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dissolve">
                                      <p:cBhvr>
                                        <p:cTn id="7" dur="500"/>
                                        <p:tgtEl>
                                          <p:spTgt spid="5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7175"/>
                                        </p:tgtEl>
                                      </p:cBhvr>
                                    </p:animEffect>
                                    <p:set>
                                      <p:cBhvr>
                                        <p:cTn id="12" dur="1" fill="hold">
                                          <p:stCondLst>
                                            <p:cond delay="499"/>
                                          </p:stCondLst>
                                        </p:cTn>
                                        <p:tgtEl>
                                          <p:spTgt spid="7175"/>
                                        </p:tgtEl>
                                        <p:attrNameLst>
                                          <p:attrName>style.visibility</p:attrName>
                                        </p:attrNameLst>
                                      </p:cBhvr>
                                      <p:to>
                                        <p:strVal val="hidden"/>
                                      </p:to>
                                    </p:set>
                                  </p:childTnLst>
                                </p:cTn>
                              </p:par>
                              <p:par>
                                <p:cTn id="13" presetID="9" presetClass="exit" presetSubtype="0" fill="hold" nodeType="withEffect">
                                  <p:stCondLst>
                                    <p:cond delay="0"/>
                                  </p:stCondLst>
                                  <p:childTnLst>
                                    <p:animEffect transition="out" filter="dissolve">
                                      <p:cBhvr>
                                        <p:cTn id="14" dur="500"/>
                                        <p:tgtEl>
                                          <p:spTgt spid="54"/>
                                        </p:tgtEl>
                                      </p:cBhvr>
                                    </p:animEffect>
                                    <p:set>
                                      <p:cBhvr>
                                        <p:cTn id="15" dur="1" fill="hold">
                                          <p:stCondLst>
                                            <p:cond delay="499"/>
                                          </p:stCondLst>
                                        </p:cTn>
                                        <p:tgtEl>
                                          <p:spTgt spid="54"/>
                                        </p:tgtEl>
                                        <p:attrNameLst>
                                          <p:attrName>style.visibility</p:attrName>
                                        </p:attrNameLst>
                                      </p:cBhvr>
                                      <p:to>
                                        <p:strVal val="hidden"/>
                                      </p:to>
                                    </p:set>
                                  </p:childTnLst>
                                </p:cTn>
                              </p:par>
                              <p:par>
                                <p:cTn id="16" presetID="9" presetClass="entr" presetSubtype="0" fill="hold" nodeType="withEffect">
                                  <p:stCondLst>
                                    <p:cond delay="0"/>
                                  </p:stCondLst>
                                  <p:childTnLst>
                                    <p:set>
                                      <p:cBhvr>
                                        <p:cTn id="17" dur="1" fill="hold">
                                          <p:stCondLst>
                                            <p:cond delay="0"/>
                                          </p:stCondLst>
                                        </p:cTn>
                                        <p:tgtEl>
                                          <p:spTgt spid="7173"/>
                                        </p:tgtEl>
                                        <p:attrNameLst>
                                          <p:attrName>style.visibility</p:attrName>
                                        </p:attrNameLst>
                                      </p:cBhvr>
                                      <p:to>
                                        <p:strVal val="visible"/>
                                      </p:to>
                                    </p:set>
                                    <p:animEffect transition="in" filter="dissolve">
                                      <p:cBhvr>
                                        <p:cTn id="18" dur="500"/>
                                        <p:tgtEl>
                                          <p:spTgt spid="7173"/>
                                        </p:tgtEl>
                                      </p:cBhvr>
                                    </p:animEffect>
                                  </p:childTnLst>
                                </p:cTn>
                              </p:par>
                              <p:par>
                                <p:cTn id="19" presetID="9" presetClass="entr" presetSubtype="0" fill="hold" nodeType="withEffect">
                                  <p:stCondLst>
                                    <p:cond delay="0"/>
                                  </p:stCondLst>
                                  <p:childTnLst>
                                    <p:set>
                                      <p:cBhvr>
                                        <p:cTn id="20" dur="1" fill="hold">
                                          <p:stCondLst>
                                            <p:cond delay="0"/>
                                          </p:stCondLst>
                                        </p:cTn>
                                        <p:tgtEl>
                                          <p:spTgt spid="7172"/>
                                        </p:tgtEl>
                                        <p:attrNameLst>
                                          <p:attrName>style.visibility</p:attrName>
                                        </p:attrNameLst>
                                      </p:cBhvr>
                                      <p:to>
                                        <p:strVal val="visible"/>
                                      </p:to>
                                    </p:set>
                                    <p:animEffect transition="in" filter="dissolve">
                                      <p:cBhvr>
                                        <p:cTn id="21" dur="500"/>
                                        <p:tgtEl>
                                          <p:spTgt spid="7172"/>
                                        </p:tgtEl>
                                      </p:cBhvr>
                                    </p:animEffect>
                                  </p:childTnLst>
                                </p:cTn>
                              </p:par>
                              <p:par>
                                <p:cTn id="22" presetID="9" presetClass="entr" presetSubtype="0"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dissolve">
                                      <p:cBhvr>
                                        <p:cTn id="24" dur="500"/>
                                        <p:tgtEl>
                                          <p:spTgt spid="47"/>
                                        </p:tgtEl>
                                      </p:cBhvr>
                                    </p:animEffect>
                                  </p:childTnLst>
                                </p:cTn>
                              </p:par>
                              <p:par>
                                <p:cTn id="25" presetID="9" presetClass="exit" presetSubtype="0" fill="hold" nodeType="withEffect">
                                  <p:stCondLst>
                                    <p:cond delay="0"/>
                                  </p:stCondLst>
                                  <p:childTnLst>
                                    <p:animEffect transition="out" filter="dissolve">
                                      <p:cBhvr>
                                        <p:cTn id="26" dur="500"/>
                                        <p:tgtEl>
                                          <p:spTgt spid="54"/>
                                        </p:tgtEl>
                                      </p:cBhvr>
                                    </p:animEffect>
                                    <p:set>
                                      <p:cBhvr>
                                        <p:cTn id="27" dur="1" fill="hold">
                                          <p:stCondLst>
                                            <p:cond delay="499"/>
                                          </p:stCondLst>
                                        </p:cTn>
                                        <p:tgtEl>
                                          <p:spTgt spid="5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nodeType="clickEffect">
                                  <p:stCondLst>
                                    <p:cond delay="0"/>
                                  </p:stCondLst>
                                  <p:childTnLst>
                                    <p:animEffect transition="out" filter="dissolve">
                                      <p:cBhvr>
                                        <p:cTn id="31" dur="500"/>
                                        <p:tgtEl>
                                          <p:spTgt spid="47"/>
                                        </p:tgtEl>
                                      </p:cBhvr>
                                    </p:animEffect>
                                    <p:set>
                                      <p:cBhvr>
                                        <p:cTn id="32" dur="1" fill="hold">
                                          <p:stCondLst>
                                            <p:cond delay="499"/>
                                          </p:stCondLst>
                                        </p:cTn>
                                        <p:tgtEl>
                                          <p:spTgt spid="47"/>
                                        </p:tgtEl>
                                        <p:attrNameLst>
                                          <p:attrName>style.visibility</p:attrName>
                                        </p:attrNameLst>
                                      </p:cBhvr>
                                      <p:to>
                                        <p:strVal val="hidden"/>
                                      </p:to>
                                    </p:set>
                                  </p:childTnLst>
                                </p:cTn>
                              </p:par>
                              <p:par>
                                <p:cTn id="33" presetID="9" presetClass="exit" presetSubtype="0" fill="hold" nodeType="withEffect">
                                  <p:stCondLst>
                                    <p:cond delay="0"/>
                                  </p:stCondLst>
                                  <p:childTnLst>
                                    <p:animEffect transition="out" filter="dissolve">
                                      <p:cBhvr>
                                        <p:cTn id="34" dur="500"/>
                                        <p:tgtEl>
                                          <p:spTgt spid="7172"/>
                                        </p:tgtEl>
                                      </p:cBhvr>
                                    </p:animEffect>
                                    <p:set>
                                      <p:cBhvr>
                                        <p:cTn id="35" dur="1" fill="hold">
                                          <p:stCondLst>
                                            <p:cond delay="499"/>
                                          </p:stCondLst>
                                        </p:cTn>
                                        <p:tgtEl>
                                          <p:spTgt spid="7172"/>
                                        </p:tgtEl>
                                        <p:attrNameLst>
                                          <p:attrName>style.visibility</p:attrName>
                                        </p:attrNameLst>
                                      </p:cBhvr>
                                      <p:to>
                                        <p:strVal val="hidden"/>
                                      </p:to>
                                    </p:set>
                                  </p:childTnLst>
                                </p:cTn>
                              </p:par>
                              <p:par>
                                <p:cTn id="36" presetID="9" presetClass="exit" presetSubtype="0" fill="hold" nodeType="withEffect">
                                  <p:stCondLst>
                                    <p:cond delay="0"/>
                                  </p:stCondLst>
                                  <p:childTnLst>
                                    <p:animEffect transition="out" filter="dissolve">
                                      <p:cBhvr>
                                        <p:cTn id="37" dur="500"/>
                                        <p:tgtEl>
                                          <p:spTgt spid="7173"/>
                                        </p:tgtEl>
                                      </p:cBhvr>
                                    </p:animEffect>
                                    <p:set>
                                      <p:cBhvr>
                                        <p:cTn id="38" dur="1" fill="hold">
                                          <p:stCondLst>
                                            <p:cond delay="499"/>
                                          </p:stCondLst>
                                        </p:cTn>
                                        <p:tgtEl>
                                          <p:spTgt spid="7173"/>
                                        </p:tgtEl>
                                        <p:attrNameLst>
                                          <p:attrName>style.visibility</p:attrName>
                                        </p:attrNameLst>
                                      </p:cBhvr>
                                      <p:to>
                                        <p:strVal val="hidden"/>
                                      </p:to>
                                    </p:set>
                                  </p:childTnLst>
                                </p:cTn>
                              </p:par>
                              <p:par>
                                <p:cTn id="39" presetID="9" presetClass="entr" presetSubtype="0" fill="hold" nodeType="with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dissolve">
                                      <p:cBhvr>
                                        <p:cTn id="41" dur="500"/>
                                        <p:tgtEl>
                                          <p:spTgt spid="55"/>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xit" presetSubtype="0" fill="hold" nodeType="clickEffect">
                                  <p:stCondLst>
                                    <p:cond delay="0"/>
                                  </p:stCondLst>
                                  <p:childTnLst>
                                    <p:animEffect transition="out" filter="dissolve">
                                      <p:cBhvr>
                                        <p:cTn id="45" dur="500"/>
                                        <p:tgtEl>
                                          <p:spTgt spid="55"/>
                                        </p:tgtEl>
                                      </p:cBhvr>
                                    </p:animEffect>
                                    <p:set>
                                      <p:cBhvr>
                                        <p:cTn id="46" dur="1" fill="hold">
                                          <p:stCondLst>
                                            <p:cond delay="499"/>
                                          </p:stCondLst>
                                        </p:cTn>
                                        <p:tgtEl>
                                          <p:spTgt spid="55"/>
                                        </p:tgtEl>
                                        <p:attrNameLst>
                                          <p:attrName>style.visibility</p:attrName>
                                        </p:attrNameLst>
                                      </p:cBhvr>
                                      <p:to>
                                        <p:strVal val="hidden"/>
                                      </p:to>
                                    </p:set>
                                  </p:childTnLst>
                                </p:cTn>
                              </p:par>
                              <p:par>
                                <p:cTn id="47" presetID="9" presetClass="entr" presetSubtype="0" fill="hold"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dissolve">
                                      <p:cBhvr>
                                        <p:cTn id="49" dur="500"/>
                                        <p:tgtEl>
                                          <p:spTgt spid="56"/>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xit" presetSubtype="0" fill="hold" nodeType="clickEffect">
                                  <p:stCondLst>
                                    <p:cond delay="0"/>
                                  </p:stCondLst>
                                  <p:childTnLst>
                                    <p:animEffect transition="out" filter="dissolve">
                                      <p:cBhvr>
                                        <p:cTn id="53" dur="500"/>
                                        <p:tgtEl>
                                          <p:spTgt spid="56"/>
                                        </p:tgtEl>
                                      </p:cBhvr>
                                    </p:animEffect>
                                    <p:set>
                                      <p:cBhvr>
                                        <p:cTn id="54" dur="1" fill="hold">
                                          <p:stCondLst>
                                            <p:cond delay="499"/>
                                          </p:stCondLst>
                                        </p:cTn>
                                        <p:tgtEl>
                                          <p:spTgt spid="56"/>
                                        </p:tgtEl>
                                        <p:attrNameLst>
                                          <p:attrName>style.visibility</p:attrName>
                                        </p:attrNameLst>
                                      </p:cBhvr>
                                      <p:to>
                                        <p:strVal val="hidden"/>
                                      </p:to>
                                    </p:set>
                                  </p:childTnLst>
                                </p:cTn>
                              </p:par>
                              <p:par>
                                <p:cTn id="55" presetID="9" presetClass="entr" presetSubtype="0" fill="hold"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dissolve">
                                      <p:cBhvr>
                                        <p:cTn id="57" dur="500"/>
                                        <p:tgtEl>
                                          <p:spTgt spid="57"/>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nodeType="clickEffect">
                                  <p:stCondLst>
                                    <p:cond delay="0"/>
                                  </p:stCondLst>
                                  <p:childTnLst>
                                    <p:animEffect transition="out" filter="dissolve">
                                      <p:cBhvr>
                                        <p:cTn id="61" dur="500"/>
                                        <p:tgtEl>
                                          <p:spTgt spid="57"/>
                                        </p:tgtEl>
                                      </p:cBhvr>
                                    </p:animEffect>
                                    <p:set>
                                      <p:cBhvr>
                                        <p:cTn id="62" dur="1" fill="hold">
                                          <p:stCondLst>
                                            <p:cond delay="499"/>
                                          </p:stCondLst>
                                        </p:cTn>
                                        <p:tgtEl>
                                          <p:spTgt spid="57"/>
                                        </p:tgtEl>
                                        <p:attrNameLst>
                                          <p:attrName>style.visibility</p:attrName>
                                        </p:attrNameLst>
                                      </p:cBhvr>
                                      <p:to>
                                        <p:strVal val="hidden"/>
                                      </p:to>
                                    </p:set>
                                  </p:childTnLst>
                                </p:cTn>
                              </p:par>
                              <p:par>
                                <p:cTn id="63" presetID="9" presetClass="entr" presetSubtype="0" fill="hold"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dissolve">
                                      <p:cBhvr>
                                        <p:cTn id="6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7715250" cy="500062"/>
          </a:xfrm>
        </p:spPr>
        <p:txBody>
          <a:bodyPr vert="horz" wrap="square" lIns="91440" tIns="45720" rIns="91440" bIns="45720" numCol="1" anchor="t" anchorCtr="0" compatLnSpc="1">
            <a:prstTxWarp prst="textNoShape">
              <a:avLst/>
            </a:prstTxWarp>
          </a:bodyPr>
          <a:lstStyle/>
          <a:p>
            <a:pPr fontAlgn="base">
              <a:spcAft>
                <a:spcPct val="0"/>
              </a:spcAft>
            </a:pPr>
            <a:r>
              <a:rPr altLang="zh-CN" smtClean="0">
                <a:effectLst>
                  <a:outerShdw blurRad="38100" dist="38100" dir="2700000" algn="tl">
                    <a:srgbClr val="C0C0C0"/>
                  </a:outerShdw>
                </a:effectLst>
                <a:latin typeface="Arial" charset="0"/>
                <a:cs typeface="Arial" charset="0"/>
              </a:rPr>
              <a:t>NRE </a:t>
            </a:r>
            <a:r>
              <a:rPr lang="zh-CN" altLang="en-AU" smtClean="0">
                <a:effectLst>
                  <a:outerShdw blurRad="38100" dist="38100" dir="2700000" algn="tl">
                    <a:srgbClr val="C0C0C0"/>
                  </a:outerShdw>
                </a:effectLst>
                <a:latin typeface="Arial" charset="0"/>
                <a:cs typeface="Arial" charset="0"/>
              </a:rPr>
              <a:t>井工矿比赛</a:t>
            </a:r>
            <a:r>
              <a:rPr lang="en-US" altLang="zh-CN" smtClean="0">
                <a:effectLst>
                  <a:outerShdw blurRad="38100" dist="38100" dir="2700000" algn="tl">
                    <a:srgbClr val="C0C0C0"/>
                  </a:outerShdw>
                </a:effectLst>
                <a:latin typeface="Arial" charset="0"/>
                <a:cs typeface="Arial" charset="0"/>
              </a:rPr>
              <a:t>–</a:t>
            </a:r>
            <a:r>
              <a:rPr altLang="zh-CN" smtClean="0">
                <a:effectLst>
                  <a:outerShdw blurRad="38100" dist="38100" dir="2700000" algn="tl">
                    <a:srgbClr val="C0C0C0"/>
                  </a:outerShdw>
                </a:effectLst>
                <a:latin typeface="Arial" charset="0"/>
                <a:cs typeface="Arial" charset="0"/>
              </a:rPr>
              <a:t> </a:t>
            </a:r>
            <a:r>
              <a:rPr lang="zh-CN" altLang="en-AU" smtClean="0">
                <a:effectLst>
                  <a:outerShdw blurRad="38100" dist="38100" dir="2700000" algn="tl">
                    <a:srgbClr val="C0C0C0"/>
                  </a:outerShdw>
                </a:effectLst>
                <a:latin typeface="Arial" charset="0"/>
                <a:cs typeface="Arial" charset="0"/>
              </a:rPr>
              <a:t>最终成绩</a:t>
            </a:r>
            <a:endParaRPr lang="zh-CN" altLang="en-US" smtClean="0">
              <a:effectLst>
                <a:outerShdw blurRad="38100" dist="38100" dir="2700000" algn="tl">
                  <a:srgbClr val="C0C0C0"/>
                </a:outerShdw>
              </a:effectLst>
              <a:latin typeface="Arial" charset="0"/>
              <a:cs typeface="Arial" charset="0"/>
            </a:endParaRPr>
          </a:p>
        </p:txBody>
      </p:sp>
      <p:graphicFrame>
        <p:nvGraphicFramePr>
          <p:cNvPr id="4" name="Chart 3"/>
          <p:cNvGraphicFramePr/>
          <p:nvPr/>
        </p:nvGraphicFramePr>
        <p:xfrm>
          <a:off x="6350" y="915970"/>
          <a:ext cx="9001156" cy="4857784"/>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p:cNvCxnSpPr/>
          <p:nvPr/>
        </p:nvCxnSpPr>
        <p:spPr>
          <a:xfrm rot="5400000" flipH="1" flipV="1">
            <a:off x="5858669" y="3213894"/>
            <a:ext cx="3000375" cy="1587"/>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rot="5400000" flipH="1" flipV="1">
            <a:off x="5215731" y="3071019"/>
            <a:ext cx="3286125" cy="1588"/>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7" name="Straight Connector 6"/>
          <p:cNvCxnSpPr/>
          <p:nvPr/>
        </p:nvCxnSpPr>
        <p:spPr>
          <a:xfrm rot="5400000" flipH="1" flipV="1">
            <a:off x="393700" y="3249613"/>
            <a:ext cx="2928937"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rot="5400000" flipH="1" flipV="1">
            <a:off x="6858794" y="3213894"/>
            <a:ext cx="3000375" cy="1587"/>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rot="5400000" flipH="1" flipV="1">
            <a:off x="6358731" y="3213894"/>
            <a:ext cx="3000375" cy="1588"/>
          </a:xfrm>
          <a:prstGeom prst="line">
            <a:avLst/>
          </a:prstGeom>
          <a:ln w="177800" cap="flat">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1" name="Straight Connector 20"/>
          <p:cNvCxnSpPr/>
          <p:nvPr/>
        </p:nvCxnSpPr>
        <p:spPr>
          <a:xfrm rot="5400000" flipH="1" flipV="1">
            <a:off x="4894263" y="3249613"/>
            <a:ext cx="2928937" cy="1587"/>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2" name="Straight Connector 21"/>
          <p:cNvCxnSpPr/>
          <p:nvPr/>
        </p:nvCxnSpPr>
        <p:spPr>
          <a:xfrm rot="5400000" flipH="1" flipV="1">
            <a:off x="3894138" y="3249613"/>
            <a:ext cx="2928937" cy="1587"/>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3" name="Straight Connector 22"/>
          <p:cNvCxnSpPr/>
          <p:nvPr/>
        </p:nvCxnSpPr>
        <p:spPr>
          <a:xfrm rot="5400000" flipH="1" flipV="1">
            <a:off x="2393950" y="3249613"/>
            <a:ext cx="2928937" cy="1588"/>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cxnSp>
        <p:nvCxnSpPr>
          <p:cNvPr id="24" name="Straight Connector 23"/>
          <p:cNvCxnSpPr/>
          <p:nvPr/>
        </p:nvCxnSpPr>
        <p:spPr>
          <a:xfrm rot="5400000" flipH="1" flipV="1">
            <a:off x="2929732" y="3285331"/>
            <a:ext cx="2857500" cy="1587"/>
          </a:xfrm>
          <a:prstGeom prst="line">
            <a:avLst/>
          </a:prstGeom>
          <a:ln w="177800" cap="flat">
            <a:solidFill>
              <a:schemeClr val="tx1"/>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7715250"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整体表现</a:t>
            </a:r>
            <a:r>
              <a:rPr lang="en-US" altLang="zh-CN" smtClean="0">
                <a:effectLst>
                  <a:outerShdw blurRad="38100" dist="38100" dir="2700000" algn="tl">
                    <a:srgbClr val="C0C0C0"/>
                  </a:outerShdw>
                </a:effectLst>
                <a:latin typeface="Arial" charset="0"/>
                <a:cs typeface="Arial" charset="0"/>
              </a:rPr>
              <a:t>-</a:t>
            </a:r>
            <a:r>
              <a:rPr lang="zh-CN" altLang="en-US" smtClean="0">
                <a:effectLst>
                  <a:outerShdw blurRad="38100" dist="38100" dir="2700000" algn="tl">
                    <a:srgbClr val="C0C0C0"/>
                  </a:outerShdw>
                </a:effectLst>
                <a:latin typeface="Arial" charset="0"/>
                <a:cs typeface="Arial" charset="0"/>
              </a:rPr>
              <a:t>最终总成绩</a:t>
            </a:r>
          </a:p>
        </p:txBody>
      </p:sp>
      <p:graphicFrame>
        <p:nvGraphicFramePr>
          <p:cNvPr id="4" name="Chart 3"/>
          <p:cNvGraphicFramePr/>
          <p:nvPr/>
        </p:nvGraphicFramePr>
        <p:xfrm>
          <a:off x="142844" y="785794"/>
          <a:ext cx="8858312" cy="5143536"/>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Straight Connector 5"/>
          <p:cNvCxnSpPr/>
          <p:nvPr/>
        </p:nvCxnSpPr>
        <p:spPr>
          <a:xfrm rot="5400000" flipH="1" flipV="1">
            <a:off x="5220494" y="3140869"/>
            <a:ext cx="3455988" cy="0"/>
          </a:xfrm>
          <a:prstGeom prst="line">
            <a:avLst/>
          </a:prstGeom>
          <a:ln w="177800" cap="flat">
            <a:solidFill>
              <a:srgbClr val="FB4133"/>
            </a:solidFill>
          </a:ln>
        </p:spPr>
        <p:style>
          <a:lnRef idx="3">
            <a:schemeClr val="accent2"/>
          </a:lnRef>
          <a:fillRef idx="0">
            <a:schemeClr val="accent2"/>
          </a:fillRef>
          <a:effectRef idx="2">
            <a:schemeClr val="accent2"/>
          </a:effectRef>
          <a:fontRef idx="minor">
            <a:schemeClr val="tx1"/>
          </a:fontRef>
        </p:style>
      </p:cxnSp>
      <p:cxnSp>
        <p:nvCxnSpPr>
          <p:cNvPr id="10" name="Straight Connector 9"/>
          <p:cNvCxnSpPr/>
          <p:nvPr/>
        </p:nvCxnSpPr>
        <p:spPr>
          <a:xfrm rot="5400000" flipH="1" flipV="1">
            <a:off x="431006" y="3248819"/>
            <a:ext cx="3240088"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1" name="Straight Connector 10"/>
          <p:cNvCxnSpPr/>
          <p:nvPr/>
        </p:nvCxnSpPr>
        <p:spPr>
          <a:xfrm rot="5400000" flipH="1" flipV="1">
            <a:off x="2339975" y="3213101"/>
            <a:ext cx="3311525" cy="0"/>
          </a:xfrm>
          <a:prstGeom prst="line">
            <a:avLst/>
          </a:prstGeom>
          <a:ln w="177800" cap="flat">
            <a:solidFill>
              <a:srgbClr val="00B050"/>
            </a:solidFill>
          </a:ln>
        </p:spPr>
        <p:style>
          <a:lnRef idx="3">
            <a:schemeClr val="accent2"/>
          </a:lnRef>
          <a:fillRef idx="0">
            <a:schemeClr val="accent2"/>
          </a:fillRef>
          <a:effectRef idx="2">
            <a:schemeClr val="accent2"/>
          </a:effectRef>
          <a:fontRef idx="minor">
            <a:schemeClr val="tx1"/>
          </a:fontRef>
        </p:style>
      </p:cxnSp>
      <p:cxnSp>
        <p:nvCxnSpPr>
          <p:cNvPr id="16" name="Straight Connector 15"/>
          <p:cNvCxnSpPr/>
          <p:nvPr/>
        </p:nvCxnSpPr>
        <p:spPr>
          <a:xfrm rot="5400000" flipH="1" flipV="1">
            <a:off x="935831" y="3248819"/>
            <a:ext cx="3240088"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7" name="Straight Connector 16"/>
          <p:cNvCxnSpPr/>
          <p:nvPr/>
        </p:nvCxnSpPr>
        <p:spPr>
          <a:xfrm rot="5400000" flipH="1" flipV="1">
            <a:off x="4823619" y="3248819"/>
            <a:ext cx="3240088"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rot="5400000" flipH="1" flipV="1">
            <a:off x="5831681" y="3248819"/>
            <a:ext cx="3240088"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9" name="Straight Connector 18"/>
          <p:cNvCxnSpPr/>
          <p:nvPr/>
        </p:nvCxnSpPr>
        <p:spPr>
          <a:xfrm rot="5400000" flipH="1" flipV="1">
            <a:off x="6265069" y="3248819"/>
            <a:ext cx="3240088"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20" name="Straight Connector 19"/>
          <p:cNvCxnSpPr/>
          <p:nvPr/>
        </p:nvCxnSpPr>
        <p:spPr>
          <a:xfrm rot="5400000" flipH="1" flipV="1">
            <a:off x="6768306" y="3248819"/>
            <a:ext cx="3240088" cy="0"/>
          </a:xfrm>
          <a:prstGeom prst="line">
            <a:avLst/>
          </a:prstGeom>
          <a:ln w="177800" cap="flat">
            <a:solidFill>
              <a:srgbClr val="FFFF00"/>
            </a:solidFill>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评论</a:t>
            </a:r>
            <a:endParaRPr lang="zh-CN" altLang="en-US" smtClean="0">
              <a:effectLst>
                <a:outerShdw blurRad="38100" dist="38100" dir="2700000" algn="tl">
                  <a:srgbClr val="C0C0C0"/>
                </a:outerShdw>
              </a:effectLst>
              <a:latin typeface="Arial" charset="0"/>
              <a:cs typeface="Arial" charset="0"/>
            </a:endParaRPr>
          </a:p>
        </p:txBody>
      </p:sp>
      <p:sp>
        <p:nvSpPr>
          <p:cNvPr id="3" name="Text Placeholder 2"/>
          <p:cNvSpPr>
            <a:spLocks noGrp="1"/>
          </p:cNvSpPr>
          <p:nvPr>
            <p:ph type="body" sz="quarter" idx="11"/>
          </p:nvPr>
        </p:nvSpPr>
        <p:spPr>
          <a:xfrm>
            <a:off x="468313" y="476250"/>
            <a:ext cx="8215312" cy="857250"/>
          </a:xfrm>
        </p:spPr>
        <p:txBody>
          <a:bodyPr vert="horz" wrap="square" lIns="91440" tIns="45720" rIns="91440" bIns="45720" numCol="1" anchor="t" anchorCtr="0" compatLnSpc="1">
            <a:prstTxWarp prst="textNoShape">
              <a:avLst/>
            </a:prstTxWarp>
          </a:bodyPr>
          <a:lstStyle/>
          <a:p>
            <a:pPr fontAlgn="base">
              <a:lnSpc>
                <a:spcPct val="250000"/>
              </a:lnSpc>
              <a:spcAft>
                <a:spcPct val="0"/>
              </a:spcAft>
              <a:buFont typeface="Wingdings" pitchFamily="2" charset="2"/>
              <a:buNone/>
            </a:pPr>
            <a:endParaRPr altLang="zh-CN" sz="1800" b="0" smtClean="0">
              <a:effectLst>
                <a:outerShdw blurRad="38100" dist="38100" dir="2700000" algn="tl">
                  <a:srgbClr val="C0C0C0"/>
                </a:outerShdw>
              </a:effectLst>
              <a:latin typeface="Arial" charset="0"/>
              <a:cs typeface="Arial" charset="0"/>
            </a:endParaRPr>
          </a:p>
          <a:p>
            <a:pPr fontAlgn="base">
              <a:lnSpc>
                <a:spcPct val="250000"/>
              </a:lnSpc>
              <a:spcAft>
                <a:spcPct val="0"/>
              </a:spcAft>
            </a:pPr>
            <a:r>
              <a:rPr lang="zh-CN" altLang="en-AU" sz="1800" b="0" smtClean="0">
                <a:effectLst>
                  <a:outerShdw blurRad="38100" dist="38100" dir="2700000" algn="tl">
                    <a:srgbClr val="C0C0C0"/>
                  </a:outerShdw>
                </a:effectLst>
                <a:latin typeface="Arial" charset="0"/>
                <a:cs typeface="Arial" charset="0"/>
              </a:rPr>
              <a:t>煤炭服务公司的团队合作十分有效，保证了比赛的高质量</a:t>
            </a:r>
          </a:p>
          <a:p>
            <a:pPr fontAlgn="base">
              <a:lnSpc>
                <a:spcPct val="250000"/>
              </a:lnSpc>
              <a:spcAft>
                <a:spcPct val="0"/>
              </a:spcAft>
            </a:pPr>
            <a:r>
              <a:rPr lang="zh-CN" altLang="en-AU" sz="1800" b="0" smtClean="0">
                <a:effectLst>
                  <a:outerShdw blurRad="38100" dist="38100" dir="2700000" algn="tl">
                    <a:srgbClr val="C0C0C0"/>
                  </a:outerShdw>
                </a:effectLst>
                <a:latin typeface="Arial" charset="0"/>
                <a:cs typeface="Arial" charset="0"/>
              </a:rPr>
              <a:t>场地的选择很好</a:t>
            </a:r>
            <a:r>
              <a:rPr altLang="zh-CN" sz="1800" b="0" smtClean="0">
                <a:effectLst>
                  <a:outerShdw blurRad="38100" dist="38100" dir="2700000" algn="tl">
                    <a:srgbClr val="C0C0C0"/>
                  </a:outerShdw>
                </a:effectLst>
                <a:latin typeface="Arial" charset="0"/>
                <a:cs typeface="Arial" charset="0"/>
              </a:rPr>
              <a:t>-</a:t>
            </a:r>
            <a:r>
              <a:rPr lang="zh-CN" altLang="en-AU" sz="1800" b="0" smtClean="0">
                <a:effectLst>
                  <a:outerShdw blurRad="38100" dist="38100" dir="2700000" algn="tl">
                    <a:srgbClr val="C0C0C0"/>
                  </a:outerShdw>
                </a:effectLst>
                <a:latin typeface="Arial" charset="0"/>
                <a:cs typeface="Arial" charset="0"/>
              </a:rPr>
              <a:t>评估者应该和竞赛者住在不同的地点</a:t>
            </a:r>
          </a:p>
          <a:p>
            <a:pPr fontAlgn="base">
              <a:lnSpc>
                <a:spcPct val="250000"/>
              </a:lnSpc>
              <a:spcAft>
                <a:spcPct val="0"/>
              </a:spcAft>
            </a:pPr>
            <a:r>
              <a:rPr lang="zh-CN" altLang="en-AU" sz="1800" b="0" smtClean="0">
                <a:effectLst>
                  <a:outerShdw blurRad="38100" dist="38100" dir="2700000" algn="tl">
                    <a:srgbClr val="C0C0C0"/>
                  </a:outerShdw>
                </a:effectLst>
                <a:latin typeface="Arial" charset="0"/>
                <a:cs typeface="Arial" charset="0"/>
              </a:rPr>
              <a:t>中国队的表现十分完美</a:t>
            </a:r>
            <a:r>
              <a:rPr altLang="zh-CN" sz="1800" b="0" smtClean="0">
                <a:effectLst>
                  <a:outerShdw blurRad="38100" dist="38100" dir="2700000" algn="tl">
                    <a:srgbClr val="C0C0C0"/>
                  </a:outerShdw>
                </a:effectLst>
                <a:latin typeface="Arial" charset="0"/>
                <a:cs typeface="Arial" charset="0"/>
              </a:rPr>
              <a:t>——</a:t>
            </a:r>
            <a:r>
              <a:rPr lang="zh-CN" altLang="en-AU" sz="1800" b="0" smtClean="0">
                <a:effectLst>
                  <a:outerShdw blurRad="38100" dist="38100" dir="2700000" algn="tl">
                    <a:srgbClr val="C0C0C0"/>
                  </a:outerShdw>
                </a:effectLst>
                <a:latin typeface="Arial" charset="0"/>
                <a:cs typeface="Arial" charset="0"/>
              </a:rPr>
              <a:t>需要通过录像学习最佳实践</a:t>
            </a:r>
          </a:p>
          <a:p>
            <a:pPr fontAlgn="base">
              <a:lnSpc>
                <a:spcPct val="250000"/>
              </a:lnSpc>
              <a:spcAft>
                <a:spcPct val="0"/>
              </a:spcAft>
            </a:pPr>
            <a:r>
              <a:rPr lang="zh-CN" altLang="en-AU" sz="1800" b="0" smtClean="0">
                <a:effectLst>
                  <a:outerShdw blurRad="38100" dist="38100" dir="2700000" algn="tl">
                    <a:srgbClr val="C0C0C0"/>
                  </a:outerShdw>
                </a:effectLst>
                <a:latin typeface="Arial" charset="0"/>
                <a:cs typeface="Arial" charset="0"/>
              </a:rPr>
              <a:t>重点不同，比如救援站的比赛，对煤矿救援队员来说火灾是重点，而对于金属矿救援队员来说，伤员是重点</a:t>
            </a:r>
          </a:p>
          <a:p>
            <a:pPr fontAlgn="base">
              <a:lnSpc>
                <a:spcPct val="250000"/>
              </a:lnSpc>
              <a:spcAft>
                <a:spcPct val="0"/>
              </a:spcAft>
            </a:pPr>
            <a:endParaRPr altLang="zh-CN" sz="1800" b="0" smtClean="0">
              <a:effectLst>
                <a:outerShdw blurRad="38100" dist="38100" dir="2700000" algn="tl">
                  <a:srgbClr val="C0C0C0"/>
                </a:outerShdw>
              </a:effectLst>
              <a:latin typeface="Arial" charset="0"/>
              <a:cs typeface="Arial" charset="0"/>
            </a:endParaRPr>
          </a:p>
          <a:p>
            <a:pPr fontAlgn="base">
              <a:lnSpc>
                <a:spcPct val="250000"/>
              </a:lnSpc>
              <a:spcAft>
                <a:spcPct val="0"/>
              </a:spcAft>
              <a:buFont typeface="Wingdings" pitchFamily="2" charset="2"/>
              <a:buNone/>
            </a:pPr>
            <a:endParaRPr altLang="zh-CN" sz="1800" b="0" smtClean="0">
              <a:effectLst>
                <a:outerShdw blurRad="38100" dist="38100" dir="2700000" algn="tl">
                  <a:srgbClr val="C0C0C0"/>
                </a:outerShdw>
              </a:effectLst>
              <a:latin typeface="Arial" charset="0"/>
              <a:cs typeface="Arial" charset="0"/>
            </a:endParaRPr>
          </a:p>
          <a:p>
            <a:pPr fontAlgn="base">
              <a:lnSpc>
                <a:spcPct val="250000"/>
              </a:lnSpc>
              <a:spcAft>
                <a:spcPct val="0"/>
              </a:spcAft>
              <a:buFont typeface="Wingdings" pitchFamily="2" charset="2"/>
              <a:buNone/>
            </a:pPr>
            <a:endParaRPr altLang="zh-CN" sz="1800" b="0" smtClean="0">
              <a:effectLst>
                <a:outerShdw blurRad="38100" dist="38100" dir="2700000" algn="tl">
                  <a:srgbClr val="C0C0C0"/>
                </a:outerShdw>
              </a:effectLst>
              <a:latin typeface="Arial" charset="0"/>
              <a:cs typeface="Arial" charset="0"/>
            </a:endParaRPr>
          </a:p>
          <a:p>
            <a:pPr fontAlgn="base">
              <a:lnSpc>
                <a:spcPct val="250000"/>
              </a:lnSpc>
              <a:spcAft>
                <a:spcPct val="0"/>
              </a:spcAft>
            </a:pPr>
            <a:endParaRPr altLang="zh-CN" sz="1800" b="0" smtClean="0">
              <a:effectLst>
                <a:outerShdw blurRad="38100" dist="38100" dir="2700000" algn="tl">
                  <a:srgbClr val="C0C0C0"/>
                </a:outerShdw>
              </a:effectLst>
              <a:latin typeface="Arial" charset="0"/>
              <a:cs typeface="Arial" charset="0"/>
            </a:endParaRPr>
          </a:p>
          <a:p>
            <a:pPr fontAlgn="base">
              <a:lnSpc>
                <a:spcPct val="250000"/>
              </a:lnSpc>
              <a:spcAft>
                <a:spcPct val="0"/>
              </a:spcAft>
            </a:pPr>
            <a:endParaRPr altLang="zh-CN" sz="1800" b="0" smtClean="0">
              <a:effectLst>
                <a:outerShdw blurRad="38100" dist="38100" dir="2700000" algn="tl">
                  <a:srgbClr val="C0C0C0"/>
                </a:outerShdw>
              </a:effectLst>
              <a:latin typeface="Arial" charset="0"/>
              <a:cs typeface="Arial" charset="0"/>
            </a:endParaRPr>
          </a:p>
          <a:p>
            <a:pPr fontAlgn="base">
              <a:lnSpc>
                <a:spcPct val="250000"/>
              </a:lnSpc>
              <a:spcAft>
                <a:spcPct val="0"/>
              </a:spcAft>
            </a:pPr>
            <a:endParaRPr altLang="zh-CN" sz="1800" b="0" smtClean="0">
              <a:effectLst>
                <a:outerShdw blurRad="38100" dist="38100" dir="2700000" algn="tl">
                  <a:srgbClr val="C0C0C0"/>
                </a:outerShdw>
              </a:effectLst>
              <a:latin typeface="Arial" charset="0"/>
              <a:cs typeface="Arial" charset="0"/>
            </a:endParaRPr>
          </a:p>
          <a:p>
            <a:pPr fontAlgn="base">
              <a:lnSpc>
                <a:spcPct val="250000"/>
              </a:lnSpc>
              <a:spcAft>
                <a:spcPct val="0"/>
              </a:spcAft>
            </a:pPr>
            <a:endParaRPr altLang="zh-CN" sz="1800" b="0" smtClean="0">
              <a:effectLst>
                <a:outerShdw blurRad="38100" dist="38100" dir="2700000" algn="tl">
                  <a:srgbClr val="C0C0C0"/>
                </a:outerShdw>
              </a:effectLst>
              <a:latin typeface="Arial" charset="0"/>
              <a:cs typeface="Arial" charset="0"/>
            </a:endParaRPr>
          </a:p>
          <a:p>
            <a:pPr fontAlgn="base">
              <a:lnSpc>
                <a:spcPct val="250000"/>
              </a:lnSpc>
              <a:spcAft>
                <a:spcPct val="0"/>
              </a:spcAft>
            </a:pPr>
            <a:endParaRPr altLang="zh-CN" sz="1800" b="0" smtClean="0">
              <a:effectLst>
                <a:outerShdw blurRad="38100" dist="38100" dir="2700000" algn="tl">
                  <a:srgbClr val="C0C0C0"/>
                </a:outerShdw>
              </a:effectLst>
              <a:latin typeface="Arial" charset="0"/>
              <a:cs typeface="Arial" charset="0"/>
            </a:endParaRPr>
          </a:p>
          <a:p>
            <a:pPr fontAlgn="base">
              <a:lnSpc>
                <a:spcPct val="250000"/>
              </a:lnSpc>
              <a:spcAft>
                <a:spcPct val="0"/>
              </a:spcAft>
            </a:pPr>
            <a:endParaRPr lang="en-US" altLang="zh-CN" sz="1800" b="0" smtClean="0">
              <a:effectLst>
                <a:outerShdw blurRad="38100" dist="38100" dir="2700000" algn="tl">
                  <a:srgbClr val="C0C0C0"/>
                </a:outerShdw>
              </a:effectLst>
              <a:latin typeface="Arial" charset="0"/>
              <a:cs typeface="Arial"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评论</a:t>
            </a:r>
            <a:endParaRPr lang="zh-CN" altLang="en-US" smtClean="0">
              <a:effectLst>
                <a:outerShdw blurRad="38100" dist="38100" dir="2700000" algn="tl">
                  <a:srgbClr val="C0C0C0"/>
                </a:outerShdw>
              </a:effectLst>
              <a:latin typeface="Arial" charset="0"/>
              <a:cs typeface="Arial" charset="0"/>
            </a:endParaRPr>
          </a:p>
        </p:txBody>
      </p:sp>
      <p:sp>
        <p:nvSpPr>
          <p:cNvPr id="3" name="Text Placeholder 2"/>
          <p:cNvSpPr>
            <a:spLocks noGrp="1"/>
          </p:cNvSpPr>
          <p:nvPr>
            <p:ph type="body" sz="quarter" idx="11"/>
          </p:nvPr>
        </p:nvSpPr>
        <p:spPr>
          <a:xfrm>
            <a:off x="428625" y="857250"/>
            <a:ext cx="8215313" cy="857250"/>
          </a:xfrm>
        </p:spPr>
        <p:txBody>
          <a:bodyPr vert="horz" wrap="square" lIns="91440" tIns="45720" rIns="91440" bIns="45720" numCol="1" anchor="t" anchorCtr="0" compatLnSpc="1">
            <a:prstTxWarp prst="textNoShape">
              <a:avLst/>
            </a:prstTxWarp>
          </a:bodyPr>
          <a:lstStyle/>
          <a:p>
            <a:pPr fontAlgn="base">
              <a:lnSpc>
                <a:spcPct val="200000"/>
              </a:lnSpc>
              <a:spcAft>
                <a:spcPct val="0"/>
              </a:spcAft>
            </a:pPr>
            <a:r>
              <a:rPr lang="zh-CN" altLang="en-AU" sz="1800" b="0" smtClean="0">
                <a:effectLst>
                  <a:outerShdw blurRad="38100" dist="38100" dir="2700000" algn="tl">
                    <a:srgbClr val="C0C0C0"/>
                  </a:outerShdw>
                </a:effectLst>
                <a:latin typeface="Arial" charset="0"/>
                <a:cs typeface="Arial" charset="0"/>
              </a:rPr>
              <a:t>澳大利亚救援队长的作用是保证团队安全和完成预定任务（不做具体救援工作）</a:t>
            </a:r>
          </a:p>
          <a:p>
            <a:pPr fontAlgn="base">
              <a:lnSpc>
                <a:spcPct val="200000"/>
              </a:lnSpc>
              <a:spcAft>
                <a:spcPct val="0"/>
              </a:spcAft>
            </a:pPr>
            <a:r>
              <a:rPr lang="zh-CN" altLang="en-AU" sz="1800" b="0" smtClean="0">
                <a:effectLst>
                  <a:outerShdw blurRad="38100" dist="38100" dir="2700000" algn="tl">
                    <a:srgbClr val="C0C0C0"/>
                  </a:outerShdw>
                </a:effectLst>
                <a:latin typeface="Arial" charset="0"/>
                <a:cs typeface="Arial" charset="0"/>
              </a:rPr>
              <a:t>使用剪贴板携带矿山图的效果不错</a:t>
            </a:r>
          </a:p>
          <a:p>
            <a:pPr fontAlgn="base">
              <a:lnSpc>
                <a:spcPct val="200000"/>
              </a:lnSpc>
              <a:spcAft>
                <a:spcPct val="0"/>
              </a:spcAft>
            </a:pPr>
            <a:r>
              <a:rPr lang="zh-CN" altLang="en-AU" sz="1800" b="0" smtClean="0">
                <a:effectLst>
                  <a:outerShdw blurRad="38100" dist="38100" dir="2700000" algn="tl">
                    <a:srgbClr val="C0C0C0"/>
                  </a:outerShdw>
                </a:effectLst>
                <a:latin typeface="Arial" charset="0"/>
                <a:cs typeface="Arial" charset="0"/>
              </a:rPr>
              <a:t>大多数参赛队没有评定火势</a:t>
            </a:r>
          </a:p>
          <a:p>
            <a:pPr fontAlgn="base">
              <a:lnSpc>
                <a:spcPct val="200000"/>
              </a:lnSpc>
              <a:spcAft>
                <a:spcPct val="0"/>
              </a:spcAft>
            </a:pPr>
            <a:r>
              <a:rPr lang="zh-CN" altLang="en-AU" sz="1800" b="0" smtClean="0">
                <a:effectLst>
                  <a:outerShdw blurRad="38100" dist="38100" dir="2700000" algn="tl">
                    <a:srgbClr val="C0C0C0"/>
                  </a:outerShdw>
                </a:effectLst>
                <a:latin typeface="Arial" charset="0"/>
                <a:cs typeface="Arial" charset="0"/>
              </a:rPr>
              <a:t>参赛队在比赛过程中较匆忙</a:t>
            </a:r>
          </a:p>
          <a:p>
            <a:pPr fontAlgn="base">
              <a:lnSpc>
                <a:spcPct val="200000"/>
              </a:lnSpc>
              <a:spcAft>
                <a:spcPct val="0"/>
              </a:spcAft>
            </a:pPr>
            <a:r>
              <a:rPr lang="zh-CN" altLang="en-AU" sz="1800" b="0" smtClean="0">
                <a:effectLst>
                  <a:outerShdw blurRad="38100" dist="38100" dir="2700000" algn="tl">
                    <a:srgbClr val="C0C0C0"/>
                  </a:outerShdw>
                </a:effectLst>
                <a:latin typeface="Arial" charset="0"/>
                <a:cs typeface="Arial" charset="0"/>
              </a:rPr>
              <a:t>所有参赛队都需要提高同时开展几项工作的能力</a:t>
            </a:r>
            <a:r>
              <a:rPr altLang="zh-CN" sz="1800" b="0" smtClean="0">
                <a:effectLst>
                  <a:outerShdw blurRad="38100" dist="38100" dir="2700000" algn="tl">
                    <a:srgbClr val="C0C0C0"/>
                  </a:outerShdw>
                </a:effectLst>
                <a:latin typeface="Arial" charset="0"/>
                <a:cs typeface="Arial" charset="0"/>
              </a:rPr>
              <a:t>-</a:t>
            </a:r>
            <a:r>
              <a:rPr lang="zh-CN" altLang="en-AU" sz="1800" b="0" smtClean="0">
                <a:effectLst>
                  <a:outerShdw blurRad="38100" dist="38100" dir="2700000" algn="tl">
                    <a:srgbClr val="C0C0C0"/>
                  </a:outerShdw>
                </a:effectLst>
                <a:latin typeface="Arial" charset="0"/>
                <a:cs typeface="Arial" charset="0"/>
              </a:rPr>
              <a:t>队长把握整体形势和队员部署</a:t>
            </a:r>
          </a:p>
          <a:p>
            <a:pPr fontAlgn="base">
              <a:lnSpc>
                <a:spcPct val="200000"/>
              </a:lnSpc>
              <a:spcAft>
                <a:spcPct val="0"/>
              </a:spcAft>
            </a:pPr>
            <a:r>
              <a:rPr lang="zh-CN" altLang="en-AU" sz="1800" b="0" smtClean="0">
                <a:effectLst>
                  <a:outerShdw blurRad="38100" dist="38100" dir="2700000" algn="tl">
                    <a:srgbClr val="C0C0C0"/>
                  </a:outerShdw>
                </a:effectLst>
                <a:latin typeface="Arial" charset="0"/>
                <a:cs typeface="Arial" charset="0"/>
              </a:rPr>
              <a:t>比赛中的任务变换理念很成功</a:t>
            </a:r>
          </a:p>
          <a:p>
            <a:pPr fontAlgn="base">
              <a:lnSpc>
                <a:spcPct val="200000"/>
              </a:lnSpc>
              <a:spcAft>
                <a:spcPct val="0"/>
              </a:spcAft>
              <a:buFont typeface="Wingdings" pitchFamily="2" charset="2"/>
              <a:buNone/>
            </a:pPr>
            <a:endParaRPr lang="en-US" altLang="zh-CN" sz="1800" b="0" smtClean="0">
              <a:effectLst>
                <a:outerShdw blurRad="38100" dist="38100" dir="2700000" algn="tl">
                  <a:srgbClr val="C0C0C0"/>
                </a:outerShdw>
              </a:effectLst>
              <a:latin typeface="Arial" charset="0"/>
              <a:cs typeface="Arial"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471487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建议</a:t>
            </a:r>
            <a:endParaRPr lang="zh-CN" altLang="en-US" smtClean="0">
              <a:effectLst>
                <a:outerShdw blurRad="38100" dist="38100" dir="2700000" algn="tl">
                  <a:srgbClr val="C0C0C0"/>
                </a:outerShdw>
              </a:effectLst>
              <a:latin typeface="Arial" charset="0"/>
              <a:cs typeface="Arial" charset="0"/>
            </a:endParaRPr>
          </a:p>
        </p:txBody>
      </p:sp>
      <p:sp>
        <p:nvSpPr>
          <p:cNvPr id="3" name="Text Placeholder 2"/>
          <p:cNvSpPr>
            <a:spLocks noGrp="1"/>
          </p:cNvSpPr>
          <p:nvPr>
            <p:ph type="body" sz="quarter" idx="11"/>
          </p:nvPr>
        </p:nvSpPr>
        <p:spPr>
          <a:xfrm>
            <a:off x="428625" y="785813"/>
            <a:ext cx="8215313" cy="857250"/>
          </a:xfrm>
        </p:spPr>
        <p:txBody>
          <a:bodyPr vert="horz" wrap="square" lIns="91440" tIns="45720" rIns="91440" bIns="45720" numCol="1" anchor="t" anchorCtr="0" compatLnSpc="1">
            <a:prstTxWarp prst="textNoShape">
              <a:avLst/>
            </a:prstTxWarp>
          </a:bodyPr>
          <a:lstStyle/>
          <a:p>
            <a:pPr fontAlgn="base">
              <a:lnSpc>
                <a:spcPct val="150000"/>
              </a:lnSpc>
              <a:spcAft>
                <a:spcPct val="0"/>
              </a:spcAft>
            </a:pPr>
            <a:r>
              <a:rPr lang="zh-CN" altLang="en-AU" sz="1800" b="0" smtClean="0">
                <a:effectLst>
                  <a:outerShdw blurRad="38100" dist="38100" dir="2700000" algn="tl">
                    <a:srgbClr val="C0C0C0"/>
                  </a:outerShdw>
                </a:effectLst>
                <a:latin typeface="Arial" charset="0"/>
                <a:cs typeface="Arial" charset="0"/>
              </a:rPr>
              <a:t>保证充裕的准备时间（总是想要更多）</a:t>
            </a:r>
            <a:endParaRPr altLang="zh-CN" sz="1800" b="0" smtClean="0">
              <a:effectLst>
                <a:outerShdw blurRad="38100" dist="38100" dir="2700000" algn="tl">
                  <a:srgbClr val="C0C0C0"/>
                </a:outerShdw>
              </a:effectLst>
              <a:latin typeface="Arial" charset="0"/>
              <a:cs typeface="Arial" charset="0"/>
            </a:endParaRPr>
          </a:p>
          <a:p>
            <a:pPr fontAlgn="base">
              <a:lnSpc>
                <a:spcPct val="150000"/>
              </a:lnSpc>
              <a:spcAft>
                <a:spcPct val="0"/>
              </a:spcAft>
            </a:pPr>
            <a:r>
              <a:rPr lang="zh-CN" altLang="en-AU" sz="1800" b="0" smtClean="0">
                <a:effectLst>
                  <a:outerShdw blurRad="38100" dist="38100" dir="2700000" algn="tl">
                    <a:srgbClr val="C0C0C0"/>
                  </a:outerShdw>
                </a:effectLst>
                <a:latin typeface="Arial" charset="0"/>
                <a:cs typeface="Arial" charset="0"/>
              </a:rPr>
              <a:t>设计“反馈表”，在比赛结束后使用</a:t>
            </a:r>
            <a:endParaRPr altLang="zh-CN" sz="1800" b="0" smtClean="0">
              <a:effectLst>
                <a:outerShdw blurRad="38100" dist="38100" dir="2700000" algn="tl">
                  <a:srgbClr val="C0C0C0"/>
                </a:outerShdw>
              </a:effectLst>
              <a:latin typeface="Arial" charset="0"/>
              <a:cs typeface="Arial" charset="0"/>
            </a:endParaRPr>
          </a:p>
          <a:p>
            <a:pPr fontAlgn="base">
              <a:lnSpc>
                <a:spcPct val="150000"/>
              </a:lnSpc>
              <a:spcAft>
                <a:spcPct val="0"/>
              </a:spcAft>
            </a:pPr>
            <a:r>
              <a:rPr lang="zh-CN" altLang="en-AU" sz="1800" b="0" smtClean="0">
                <a:effectLst>
                  <a:outerShdw blurRad="38100" dist="38100" dir="2700000" algn="tl">
                    <a:srgbClr val="C0C0C0"/>
                  </a:outerShdw>
                </a:effectLst>
                <a:latin typeface="Arial" charset="0"/>
                <a:cs typeface="Arial" charset="0"/>
              </a:rPr>
              <a:t>了解礼物互赠</a:t>
            </a:r>
            <a:r>
              <a:rPr altLang="zh-CN" sz="1800" b="0" smtClean="0">
                <a:effectLst>
                  <a:outerShdw blurRad="38100" dist="38100" dir="2700000" algn="tl">
                    <a:srgbClr val="C0C0C0"/>
                  </a:outerShdw>
                </a:effectLst>
                <a:latin typeface="Arial" charset="0"/>
                <a:cs typeface="Arial" charset="0"/>
              </a:rPr>
              <a:t>/</a:t>
            </a:r>
            <a:r>
              <a:rPr lang="zh-CN" altLang="en-AU" sz="1800" b="0" smtClean="0">
                <a:effectLst>
                  <a:outerShdw blurRad="38100" dist="38100" dir="2700000" algn="tl">
                    <a:srgbClr val="C0C0C0"/>
                  </a:outerShdw>
                </a:effectLst>
                <a:latin typeface="Arial" charset="0"/>
                <a:cs typeface="Arial" charset="0"/>
              </a:rPr>
              <a:t>文化差异</a:t>
            </a:r>
            <a:r>
              <a:rPr altLang="zh-CN" sz="1800" b="0" smtClean="0">
                <a:effectLst>
                  <a:outerShdw blurRad="38100" dist="38100" dir="2700000" algn="tl">
                    <a:srgbClr val="C0C0C0"/>
                  </a:outerShdw>
                </a:effectLst>
                <a:latin typeface="Arial" charset="0"/>
                <a:cs typeface="Arial" charset="0"/>
              </a:rPr>
              <a:t>-</a:t>
            </a:r>
            <a:r>
              <a:rPr lang="zh-CN" altLang="en-AU" sz="1800" b="0" smtClean="0">
                <a:effectLst>
                  <a:outerShdw blurRad="38100" dist="38100" dir="2700000" algn="tl">
                    <a:srgbClr val="C0C0C0"/>
                  </a:outerShdw>
                </a:effectLst>
                <a:latin typeface="Arial" charset="0"/>
                <a:cs typeface="Arial" charset="0"/>
              </a:rPr>
              <a:t>关注比赛进程，但是应更好地了解团队期望和礼仪方面的微妙之处</a:t>
            </a:r>
            <a:endParaRPr altLang="zh-CN" sz="1800" b="0" smtClean="0">
              <a:effectLst>
                <a:outerShdw blurRad="38100" dist="38100" dir="2700000" algn="tl">
                  <a:srgbClr val="C0C0C0"/>
                </a:outerShdw>
              </a:effectLst>
              <a:latin typeface="Arial" charset="0"/>
              <a:cs typeface="Arial" charset="0"/>
            </a:endParaRPr>
          </a:p>
          <a:p>
            <a:pPr fontAlgn="base">
              <a:lnSpc>
                <a:spcPct val="150000"/>
              </a:lnSpc>
              <a:spcAft>
                <a:spcPct val="0"/>
              </a:spcAft>
            </a:pPr>
            <a:r>
              <a:rPr lang="zh-CN" altLang="en-AU" sz="1800" b="0" smtClean="0">
                <a:effectLst>
                  <a:outerShdw blurRad="38100" dist="38100" dir="2700000" algn="tl">
                    <a:srgbClr val="C0C0C0"/>
                  </a:outerShdw>
                </a:effectLst>
                <a:latin typeface="Arial" charset="0"/>
                <a:cs typeface="Arial" charset="0"/>
              </a:rPr>
              <a:t>告知某些活动具有当地特色（参观者、语言障碍等）</a:t>
            </a:r>
          </a:p>
          <a:p>
            <a:pPr fontAlgn="base">
              <a:lnSpc>
                <a:spcPct val="150000"/>
              </a:lnSpc>
              <a:spcAft>
                <a:spcPct val="0"/>
              </a:spcAft>
            </a:pPr>
            <a:r>
              <a:rPr lang="zh-CN" altLang="en-AU" sz="1800" b="0" smtClean="0">
                <a:effectLst>
                  <a:outerShdw blurRad="38100" dist="38100" dir="2700000" algn="tl">
                    <a:srgbClr val="C0C0C0"/>
                  </a:outerShdw>
                </a:effectLst>
                <a:latin typeface="Arial" charset="0"/>
                <a:cs typeface="Arial" charset="0"/>
              </a:rPr>
              <a:t>身体状况和体力在比赛中很重要</a:t>
            </a:r>
          </a:p>
          <a:p>
            <a:pPr fontAlgn="base">
              <a:lnSpc>
                <a:spcPct val="150000"/>
              </a:lnSpc>
              <a:spcAft>
                <a:spcPct val="0"/>
              </a:spcAft>
            </a:pPr>
            <a:r>
              <a:rPr lang="zh-CN" altLang="en-AU" sz="1800" b="0" smtClean="0">
                <a:effectLst>
                  <a:outerShdw blurRad="38100" dist="38100" dir="2700000" algn="tl">
                    <a:srgbClr val="C0C0C0"/>
                  </a:outerShdw>
                </a:effectLst>
                <a:latin typeface="Arial" charset="0"/>
                <a:cs typeface="Arial" charset="0"/>
              </a:rPr>
              <a:t>考虑对讲外语的人提供更多的书面说明，而不是口头上的</a:t>
            </a:r>
          </a:p>
          <a:p>
            <a:pPr fontAlgn="base">
              <a:lnSpc>
                <a:spcPct val="150000"/>
              </a:lnSpc>
              <a:spcAft>
                <a:spcPct val="0"/>
              </a:spcAft>
            </a:pPr>
            <a:r>
              <a:rPr lang="zh-CN" altLang="en-AU" sz="1800" b="0" smtClean="0">
                <a:effectLst>
                  <a:outerShdw blurRad="38100" dist="38100" dir="2700000" algn="tl">
                    <a:srgbClr val="C0C0C0"/>
                  </a:outerShdw>
                </a:effectLst>
                <a:latin typeface="Arial" charset="0"/>
                <a:cs typeface="Arial" charset="0"/>
              </a:rPr>
              <a:t>每个团队都应有一个联系人</a:t>
            </a:r>
          </a:p>
          <a:p>
            <a:pPr fontAlgn="base">
              <a:lnSpc>
                <a:spcPct val="150000"/>
              </a:lnSpc>
              <a:spcAft>
                <a:spcPct val="0"/>
              </a:spcAft>
            </a:pPr>
            <a:r>
              <a:rPr lang="zh-CN" altLang="en-AU" sz="1800" b="0" smtClean="0">
                <a:effectLst>
                  <a:outerShdw blurRad="38100" dist="38100" dir="2700000" algn="tl">
                    <a:srgbClr val="C0C0C0"/>
                  </a:outerShdw>
                </a:effectLst>
                <a:latin typeface="Arial" charset="0"/>
                <a:cs typeface="Arial" charset="0"/>
              </a:rPr>
              <a:t>在讲授技术方面的内容时使用视觉介绍</a:t>
            </a:r>
          </a:p>
          <a:p>
            <a:pPr fontAlgn="base">
              <a:lnSpc>
                <a:spcPct val="150000"/>
              </a:lnSpc>
              <a:spcAft>
                <a:spcPct val="0"/>
              </a:spcAft>
            </a:pPr>
            <a:endParaRPr altLang="zh-CN" sz="1800" b="0" smtClean="0">
              <a:effectLst>
                <a:outerShdw blurRad="38100" dist="38100" dir="2700000" algn="tl">
                  <a:srgbClr val="C0C0C0"/>
                </a:outerShdw>
              </a:effectLst>
              <a:latin typeface="Arial" charset="0"/>
              <a:cs typeface="Arial" charset="0"/>
            </a:endParaRPr>
          </a:p>
          <a:p>
            <a:pPr fontAlgn="base">
              <a:lnSpc>
                <a:spcPct val="150000"/>
              </a:lnSpc>
              <a:spcAft>
                <a:spcPct val="0"/>
              </a:spcAft>
            </a:pPr>
            <a:endParaRPr altLang="zh-CN" sz="800" b="0" smtClean="0">
              <a:effectLst>
                <a:outerShdw blurRad="38100" dist="38100" dir="2700000" algn="tl">
                  <a:srgbClr val="C0C0C0"/>
                </a:outerShdw>
              </a:effectLst>
              <a:latin typeface="Arial" charset="0"/>
              <a:cs typeface="Arial" charset="0"/>
            </a:endParaRPr>
          </a:p>
          <a:p>
            <a:pPr fontAlgn="base">
              <a:lnSpc>
                <a:spcPct val="150000"/>
              </a:lnSpc>
              <a:spcAft>
                <a:spcPct val="0"/>
              </a:spcAft>
            </a:pPr>
            <a:endParaRPr lang="en-US" altLang="zh-CN" sz="800" b="0" smtClean="0">
              <a:effectLst>
                <a:outerShdw blurRad="38100" dist="38100" dir="2700000" algn="tl">
                  <a:srgbClr val="C0C0C0"/>
                </a:outerShdw>
              </a:effectLst>
              <a:latin typeface="Arial" charset="0"/>
              <a:cs typeface="Arial"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142875"/>
            <a:ext cx="4714875" cy="500063"/>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反馈</a:t>
            </a:r>
            <a:endParaRPr lang="zh-CN" altLang="en-US" smtClean="0">
              <a:effectLst>
                <a:outerShdw blurRad="38100" dist="38100" dir="2700000" algn="tl">
                  <a:srgbClr val="C0C0C0"/>
                </a:outerShdw>
              </a:effectLst>
              <a:latin typeface="Arial" charset="0"/>
              <a:cs typeface="Arial" charset="0"/>
            </a:endParaRPr>
          </a:p>
        </p:txBody>
      </p:sp>
      <p:sp>
        <p:nvSpPr>
          <p:cNvPr id="3" name="Text Placeholder 2"/>
          <p:cNvSpPr>
            <a:spLocks noGrp="1"/>
          </p:cNvSpPr>
          <p:nvPr>
            <p:ph type="body" sz="quarter" idx="11"/>
          </p:nvPr>
        </p:nvSpPr>
        <p:spPr>
          <a:xfrm>
            <a:off x="428625" y="714375"/>
            <a:ext cx="8501063" cy="1428750"/>
          </a:xfrm>
        </p:spPr>
        <p:txBody>
          <a:bodyPr vert="horz" wrap="square" lIns="91440" tIns="45720" rIns="91440" bIns="45720" numCol="1" anchor="t" anchorCtr="0" compatLnSpc="1">
            <a:prstTxWarp prst="textNoShape">
              <a:avLst/>
            </a:prstTxWarp>
          </a:bodyPr>
          <a:lstStyle/>
          <a:p>
            <a:pPr fontAlgn="base">
              <a:spcAft>
                <a:spcPct val="0"/>
              </a:spcAft>
              <a:buFont typeface="Wingdings" pitchFamily="2" charset="2"/>
              <a:buNone/>
            </a:pPr>
            <a:r>
              <a:rPr lang="zh-CN" altLang="en-US" sz="1300" b="0" smtClean="0">
                <a:solidFill>
                  <a:srgbClr val="002060"/>
                </a:solidFill>
                <a:effectLst/>
                <a:latin typeface="Verdana" pitchFamily="34" charset="0"/>
              </a:rPr>
              <a:t>这是最好的比赛，我们都参加了，再次表示感谢。你们应对获得的成绩感到自豪。  </a:t>
            </a:r>
          </a:p>
          <a:p>
            <a:pPr fontAlgn="base">
              <a:spcAft>
                <a:spcPct val="0"/>
              </a:spcAft>
              <a:buFont typeface="Wingdings" pitchFamily="2" charset="2"/>
              <a:buNone/>
            </a:pPr>
            <a:r>
              <a:rPr lang="en-US" altLang="zh-CN" sz="1000" b="0" u="sng" smtClean="0">
                <a:effectLst/>
                <a:latin typeface="Verdana" pitchFamily="34" charset="0"/>
              </a:rPr>
              <a:t>Bob Roscoe, VP Mining/General Manager,Doe Run SEMO Mining and Milling Operations – USA</a:t>
            </a:r>
          </a:p>
          <a:p>
            <a:pPr fontAlgn="base">
              <a:spcAft>
                <a:spcPct val="0"/>
              </a:spcAft>
              <a:buFont typeface="Wingdings" pitchFamily="2" charset="2"/>
              <a:buNone/>
            </a:pPr>
            <a:endParaRPr lang="en-US" altLang="zh-CN" sz="1000" b="0" u="sng" smtClean="0">
              <a:effectLst/>
              <a:latin typeface="Verdana" pitchFamily="34" charset="0"/>
            </a:endParaRPr>
          </a:p>
          <a:p>
            <a:pPr fontAlgn="base">
              <a:spcAft>
                <a:spcPct val="0"/>
              </a:spcAft>
              <a:buFont typeface="Wingdings" pitchFamily="2" charset="2"/>
              <a:buNone/>
            </a:pPr>
            <a:r>
              <a:rPr lang="zh-CN" altLang="en-US" sz="1300" b="0" smtClean="0">
                <a:solidFill>
                  <a:srgbClr val="953735"/>
                </a:solidFill>
                <a:effectLst/>
                <a:latin typeface="Verdana" pitchFamily="34" charset="0"/>
              </a:rPr>
              <a:t>他们回来后都很高兴，对你们的组织安排和比赛理念赞不绝口。</a:t>
            </a:r>
          </a:p>
          <a:p>
            <a:pPr fontAlgn="base">
              <a:spcAft>
                <a:spcPct val="0"/>
              </a:spcAft>
              <a:buFont typeface="Wingdings" pitchFamily="2" charset="2"/>
              <a:buNone/>
            </a:pPr>
            <a:r>
              <a:rPr lang="en-US" altLang="zh-CN" sz="1000" b="0" u="sng" smtClean="0">
                <a:effectLst/>
                <a:latin typeface="Verdana" pitchFamily="34" charset="0"/>
              </a:rPr>
              <a:t>D.Baidya, Superintendant, Mines Rescue, Singareni Collieries Company Limited – India</a:t>
            </a:r>
            <a:r>
              <a:rPr lang="en-US" altLang="zh-CN" sz="1300" b="0" smtClean="0">
                <a:effectLst/>
                <a:latin typeface="Verdana" pitchFamily="34" charset="0"/>
              </a:rPr>
              <a:t/>
            </a:r>
            <a:br>
              <a:rPr lang="en-US" altLang="zh-CN" sz="1300" b="0" smtClean="0">
                <a:effectLst/>
                <a:latin typeface="Verdana" pitchFamily="34" charset="0"/>
              </a:rPr>
            </a:br>
            <a:endParaRPr altLang="zh-CN" sz="1300" b="0" smtClean="0">
              <a:effectLst/>
              <a:latin typeface="Verdana" pitchFamily="34" charset="0"/>
            </a:endParaRPr>
          </a:p>
          <a:p>
            <a:pPr fontAlgn="base">
              <a:spcAft>
                <a:spcPct val="0"/>
              </a:spcAft>
              <a:buFont typeface="Wingdings" pitchFamily="2" charset="2"/>
              <a:buNone/>
            </a:pPr>
            <a:endParaRPr lang="en-US" altLang="zh-CN" sz="1300" b="0" smtClean="0">
              <a:solidFill>
                <a:srgbClr val="002060"/>
              </a:solidFill>
              <a:effectLst/>
              <a:latin typeface="Verdana" pitchFamily="34" charset="0"/>
            </a:endParaRPr>
          </a:p>
          <a:p>
            <a:pPr fontAlgn="base">
              <a:spcAft>
                <a:spcPct val="0"/>
              </a:spcAft>
              <a:buFont typeface="Wingdings" pitchFamily="2" charset="2"/>
              <a:buNone/>
            </a:pPr>
            <a:r>
              <a:rPr lang="zh-CN" altLang="en-US" sz="1300" b="0" smtClean="0">
                <a:solidFill>
                  <a:srgbClr val="002060"/>
                </a:solidFill>
                <a:effectLst/>
                <a:latin typeface="Verdana" pitchFamily="34" charset="0"/>
              </a:rPr>
              <a:t>代表救援队感谢你们，比赛很成功，队员们很享受比赛的过程，尤其是虚拟现实比赛</a:t>
            </a:r>
          </a:p>
          <a:p>
            <a:pPr fontAlgn="base">
              <a:spcAft>
                <a:spcPct val="0"/>
              </a:spcAft>
              <a:buFont typeface="Wingdings" pitchFamily="2" charset="2"/>
              <a:buNone/>
            </a:pPr>
            <a:r>
              <a:rPr lang="en-US" altLang="zh-CN" sz="1000" b="0" u="sng" smtClean="0">
                <a:effectLst/>
                <a:latin typeface="Verdana" pitchFamily="34" charset="0"/>
              </a:rPr>
              <a:t>Peter Purdie, Mines Rescue Coordinator/Fire Officer,North Goonyella Coal Mine,Peabody Energy Australia</a:t>
            </a:r>
            <a:r>
              <a:rPr lang="en-US" altLang="zh-CN" sz="1300" b="0" smtClean="0">
                <a:effectLst/>
                <a:latin typeface="Verdana" pitchFamily="34" charset="0"/>
              </a:rPr>
              <a:t/>
            </a:r>
            <a:br>
              <a:rPr lang="en-US" altLang="zh-CN" sz="1300" b="0" smtClean="0">
                <a:effectLst/>
                <a:latin typeface="Verdana" pitchFamily="34" charset="0"/>
              </a:rPr>
            </a:br>
            <a:endParaRPr lang="en-US" altLang="zh-CN" sz="1300" b="0" smtClean="0">
              <a:effectLst/>
              <a:latin typeface="Verdana" pitchFamily="34" charset="0"/>
            </a:endParaRPr>
          </a:p>
          <a:p>
            <a:pPr fontAlgn="base">
              <a:spcAft>
                <a:spcPct val="0"/>
              </a:spcAft>
              <a:buFont typeface="Wingdings" pitchFamily="2" charset="2"/>
              <a:buNone/>
            </a:pPr>
            <a:r>
              <a:rPr lang="zh-CN" altLang="en-US" sz="1300" b="0" smtClean="0">
                <a:solidFill>
                  <a:srgbClr val="FF0000"/>
                </a:solidFill>
                <a:effectLst/>
                <a:latin typeface="Verdana" pitchFamily="34" charset="0"/>
              </a:rPr>
              <a:t>作为非参赛队员，感谢你们组织了这样好的比赛， 很高兴看到世界各地的参赛队才与这次高规格的比赛，他们表现很好。</a:t>
            </a:r>
          </a:p>
          <a:p>
            <a:pPr fontAlgn="base">
              <a:spcAft>
                <a:spcPct val="0"/>
              </a:spcAft>
              <a:buFont typeface="Wingdings" pitchFamily="2" charset="2"/>
              <a:buNone/>
            </a:pPr>
            <a:r>
              <a:rPr lang="en-US" altLang="zh-CN" sz="1000" b="0" u="sng" smtClean="0">
                <a:effectLst/>
                <a:latin typeface="Verdana" pitchFamily="34" charset="0"/>
              </a:rPr>
              <a:t>Stuart Richardson - Station Officer/Training Manager (UK)</a:t>
            </a:r>
          </a:p>
          <a:p>
            <a:pPr fontAlgn="base">
              <a:spcAft>
                <a:spcPct val="0"/>
              </a:spcAft>
              <a:buFont typeface="Wingdings" pitchFamily="2" charset="2"/>
              <a:buNone/>
            </a:pPr>
            <a:endParaRPr altLang="zh-CN" sz="1300" b="0" smtClean="0">
              <a:effectLst/>
              <a:latin typeface="Verdana" pitchFamily="34" charset="0"/>
            </a:endParaRPr>
          </a:p>
          <a:p>
            <a:pPr fontAlgn="base">
              <a:spcAft>
                <a:spcPct val="0"/>
              </a:spcAft>
              <a:buFont typeface="Wingdings" pitchFamily="2" charset="2"/>
              <a:buNone/>
            </a:pPr>
            <a:r>
              <a:rPr lang="zh-CN" altLang="en-US" sz="1300" b="0" smtClean="0">
                <a:solidFill>
                  <a:srgbClr val="002060"/>
                </a:solidFill>
                <a:effectLst/>
                <a:latin typeface="Verdana" pitchFamily="34" charset="0"/>
              </a:rPr>
              <a:t>我代表乌克兰队，感谢你们周密的组织和热情！</a:t>
            </a:r>
          </a:p>
          <a:p>
            <a:pPr fontAlgn="base">
              <a:spcAft>
                <a:spcPct val="0"/>
              </a:spcAft>
              <a:buFont typeface="Wingdings" pitchFamily="2" charset="2"/>
              <a:buNone/>
            </a:pPr>
            <a:r>
              <a:rPr lang="en-US" altLang="zh-CN" sz="1000" b="0" u="sng" smtClean="0">
                <a:effectLst/>
                <a:latin typeface="Verdana" pitchFamily="34" charset="0"/>
              </a:rPr>
              <a:t>Yuriy Spivak DZGA Sales Director (Ukraine)</a:t>
            </a:r>
          </a:p>
          <a:p>
            <a:pPr fontAlgn="base">
              <a:spcAft>
                <a:spcPct val="0"/>
              </a:spcAft>
              <a:buFont typeface="Wingdings" pitchFamily="2" charset="2"/>
              <a:buNone/>
            </a:pPr>
            <a:endParaRPr lang="en-US" altLang="zh-CN" sz="1000" b="0" u="sng" smtClean="0">
              <a:effectLst/>
              <a:latin typeface="Verdana" pitchFamily="34" charset="0"/>
            </a:endParaRPr>
          </a:p>
          <a:p>
            <a:pPr fontAlgn="base">
              <a:spcAft>
                <a:spcPct val="0"/>
              </a:spcAft>
              <a:buFont typeface="Wingdings" pitchFamily="2" charset="2"/>
              <a:buNone/>
            </a:pPr>
            <a:r>
              <a:rPr lang="zh-CN" altLang="en-US" sz="1300" b="0" smtClean="0">
                <a:solidFill>
                  <a:srgbClr val="984807"/>
                </a:solidFill>
                <a:effectLst/>
                <a:latin typeface="Verdana" pitchFamily="34" charset="0"/>
              </a:rPr>
              <a:t>我们的团队很享受比赛过程，对我们来说也是学习的过程。我们相信比赛达到了加强救援队能力的目的，这是在采矿行业保证每个人安全健康所需要的。</a:t>
            </a:r>
          </a:p>
          <a:p>
            <a:pPr fontAlgn="base">
              <a:spcAft>
                <a:spcPct val="0"/>
              </a:spcAft>
              <a:buFont typeface="Wingdings" pitchFamily="2" charset="2"/>
              <a:buNone/>
            </a:pPr>
            <a:r>
              <a:rPr lang="en-US" altLang="zh-CN" sz="1000" b="0" u="sng" smtClean="0">
                <a:effectLst/>
                <a:latin typeface="Verdana" pitchFamily="34" charset="0"/>
              </a:rPr>
              <a:t>Karonica Brice,Safety Manager, The Doe Run Co, SEMO Division</a:t>
            </a:r>
          </a:p>
          <a:p>
            <a:pPr fontAlgn="base">
              <a:spcAft>
                <a:spcPct val="0"/>
              </a:spcAft>
              <a:buFont typeface="Wingdings" pitchFamily="2" charset="2"/>
              <a:buNone/>
            </a:pPr>
            <a:endParaRPr lang="zh-CN" altLang="en-US" sz="1300" b="0" smtClean="0">
              <a:solidFill>
                <a:srgbClr val="002060"/>
              </a:solidFill>
              <a:effectLst/>
              <a:latin typeface="Verdana" pitchFamily="34" charset="0"/>
            </a:endParaRPr>
          </a:p>
          <a:p>
            <a:pPr fontAlgn="base">
              <a:spcAft>
                <a:spcPct val="0"/>
              </a:spcAft>
              <a:buFont typeface="Wingdings" pitchFamily="2" charset="2"/>
              <a:buNone/>
            </a:pPr>
            <a:r>
              <a:rPr lang="zh-CN" altLang="en-US" sz="1300" b="0" smtClean="0">
                <a:solidFill>
                  <a:srgbClr val="002060"/>
                </a:solidFill>
                <a:effectLst/>
                <a:latin typeface="Verdana" pitchFamily="34" charset="0"/>
              </a:rPr>
              <a:t>我们在澳大利亚度过了愉快的时光，尤其是对参赛队员来说，他们都是第一次出国。比赛组织严密，有创新性，我们学到了很多。</a:t>
            </a:r>
          </a:p>
          <a:p>
            <a:pPr fontAlgn="base">
              <a:spcAft>
                <a:spcPct val="0"/>
              </a:spcAft>
              <a:buFont typeface="Wingdings" pitchFamily="2" charset="2"/>
              <a:buNone/>
            </a:pPr>
            <a:r>
              <a:rPr lang="en-US" altLang="zh-CN" sz="1000" b="0" u="sng" smtClean="0">
                <a:effectLst/>
                <a:latin typeface="Verdana" pitchFamily="34" charset="0"/>
              </a:rPr>
              <a:t>Mr. Wang Guangyuan, Section Officer, State Administration of Work Safety, P. R. China</a:t>
            </a:r>
            <a:r>
              <a:rPr lang="en-US" altLang="zh-CN" sz="1300" b="0" smtClean="0">
                <a:effectLst/>
                <a:latin typeface="Verdana" pitchFamily="34" charset="0"/>
              </a:rPr>
              <a:t/>
            </a:r>
            <a:br>
              <a:rPr lang="en-US" altLang="zh-CN" sz="1300" b="0" smtClean="0">
                <a:effectLst/>
                <a:latin typeface="Verdana" pitchFamily="34" charset="0"/>
              </a:rPr>
            </a:br>
            <a:r>
              <a:rPr lang="en-US" altLang="zh-CN" sz="1300" b="0" smtClean="0">
                <a:effectLst/>
                <a:latin typeface="Verdana" pitchFamily="34" charset="0"/>
              </a:rPr>
              <a:t/>
            </a:r>
            <a:br>
              <a:rPr lang="en-US" altLang="zh-CN" sz="1300" b="0" smtClean="0">
                <a:effectLst/>
                <a:latin typeface="Verdana" pitchFamily="34" charset="0"/>
              </a:rPr>
            </a:br>
            <a:endParaRPr lang="en-US" altLang="zh-CN" sz="1300" b="0" smtClean="0">
              <a:effectLst/>
              <a:latin typeface="Verdana" pitchFamily="34" charset="0"/>
            </a:endParaRPr>
          </a:p>
          <a:p>
            <a:pPr fontAlgn="base">
              <a:spcAft>
                <a:spcPct val="0"/>
              </a:spcAft>
              <a:buFont typeface="Wingdings" pitchFamily="2" charset="2"/>
              <a:buNone/>
            </a:pPr>
            <a:endParaRPr lang="en-US" altLang="zh-CN" sz="1300" b="0" smtClean="0">
              <a:effectLst/>
              <a:latin typeface="Verdana" pitchFamily="34" charset="0"/>
            </a:endParaRPr>
          </a:p>
          <a:p>
            <a:pPr fontAlgn="base">
              <a:spcAft>
                <a:spcPct val="0"/>
              </a:spcAft>
              <a:buFont typeface="Wingdings" pitchFamily="2" charset="2"/>
              <a:buNone/>
            </a:pPr>
            <a:r>
              <a:rPr lang="en-US" altLang="zh-CN" sz="1300" b="0" smtClean="0">
                <a:effectLst/>
                <a:latin typeface="Verdana" pitchFamily="34" charset="0"/>
              </a:rPr>
              <a:t/>
            </a:r>
            <a:br>
              <a:rPr lang="en-US" altLang="zh-CN" sz="1300" b="0" smtClean="0">
                <a:effectLst/>
                <a:latin typeface="Verdana" pitchFamily="34" charset="0"/>
              </a:rPr>
            </a:br>
            <a:endParaRPr lang="en-US" altLang="zh-CN" sz="1300" b="0" smtClean="0">
              <a:effectLst/>
              <a:latin typeface="Verdan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4" descr="C:\Users\steve.tonegato.CSPL.000\Desktop\IMG_2001.jpg"/>
          <p:cNvPicPr>
            <a:picLocks noChangeAspect="1" noChangeArrowheads="1"/>
          </p:cNvPicPr>
          <p:nvPr/>
        </p:nvPicPr>
        <p:blipFill>
          <a:blip r:embed="rId2"/>
          <a:srcRect/>
          <a:stretch>
            <a:fillRect/>
          </a:stretch>
        </p:blipFill>
        <p:spPr bwMode="auto">
          <a:xfrm>
            <a:off x="428625" y="3429000"/>
            <a:ext cx="4095750" cy="3071813"/>
          </a:xfrm>
          <a:prstGeom prst="rect">
            <a:avLst/>
          </a:prstGeom>
          <a:noFill/>
          <a:ln w="9525">
            <a:noFill/>
            <a:miter lim="800000"/>
            <a:headEnd/>
            <a:tailEnd/>
          </a:ln>
        </p:spPr>
      </p:pic>
      <p:pic>
        <p:nvPicPr>
          <p:cNvPr id="23" name="Picture 6" descr="C:\Users\steve.tonegato.CSPL.000\Desktop\IMRC REPORT PRESENTATION\IMG_0232.jpg"/>
          <p:cNvPicPr>
            <a:picLocks noChangeAspect="1" noChangeArrowheads="1"/>
          </p:cNvPicPr>
          <p:nvPr/>
        </p:nvPicPr>
        <p:blipFill>
          <a:blip r:embed="rId3"/>
          <a:srcRect/>
          <a:stretch>
            <a:fillRect/>
          </a:stretch>
        </p:blipFill>
        <p:spPr bwMode="auto">
          <a:xfrm>
            <a:off x="4500563" y="3429000"/>
            <a:ext cx="4071937" cy="3054350"/>
          </a:xfrm>
          <a:prstGeom prst="rect">
            <a:avLst/>
          </a:prstGeom>
          <a:noFill/>
          <a:ln w="9525">
            <a:noFill/>
            <a:miter lim="800000"/>
            <a:headEnd/>
            <a:tailEnd/>
          </a:ln>
        </p:spPr>
      </p:pic>
      <p:pic>
        <p:nvPicPr>
          <p:cNvPr id="24" name="Picture 5" descr="C:\Users\steve.tonegato.CSPL.000\Desktop\IMRC REPORT PRESENTATION\20060915_0456.JPG"/>
          <p:cNvPicPr>
            <a:picLocks noChangeAspect="1" noChangeArrowheads="1"/>
          </p:cNvPicPr>
          <p:nvPr/>
        </p:nvPicPr>
        <p:blipFill>
          <a:blip r:embed="rId4"/>
          <a:srcRect/>
          <a:stretch>
            <a:fillRect/>
          </a:stretch>
        </p:blipFill>
        <p:spPr bwMode="auto">
          <a:xfrm>
            <a:off x="4500563" y="714375"/>
            <a:ext cx="4071937" cy="2714625"/>
          </a:xfrm>
          <a:prstGeom prst="rect">
            <a:avLst/>
          </a:prstGeom>
          <a:noFill/>
          <a:ln w="9525">
            <a:noFill/>
            <a:miter lim="800000"/>
            <a:headEnd/>
            <a:tailEnd/>
          </a:ln>
        </p:spPr>
      </p:pic>
      <p:sp>
        <p:nvSpPr>
          <p:cNvPr id="2" name="Text Placeholder 1"/>
          <p:cNvSpPr>
            <a:spLocks noGrp="1"/>
          </p:cNvSpPr>
          <p:nvPr>
            <p:ph type="body" sz="quarter" idx="10"/>
          </p:nvPr>
        </p:nvSpPr>
        <p:spPr>
          <a:xfrm>
            <a:off x="500063" y="214313"/>
            <a:ext cx="785812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挑战</a:t>
            </a:r>
          </a:p>
        </p:txBody>
      </p:sp>
      <p:pic>
        <p:nvPicPr>
          <p:cNvPr id="22" name="Picture 2" descr="C:\Users\steve.tonegato.CSPL.000\Desktop\IMRC REPORT PRESENTATION\20060915_0342.JPG"/>
          <p:cNvPicPr>
            <a:picLocks noChangeAspect="1" noChangeArrowheads="1"/>
          </p:cNvPicPr>
          <p:nvPr/>
        </p:nvPicPr>
        <p:blipFill>
          <a:blip r:embed="rId5"/>
          <a:srcRect/>
          <a:stretch>
            <a:fillRect/>
          </a:stretch>
        </p:blipFill>
        <p:spPr bwMode="auto">
          <a:xfrm>
            <a:off x="428625" y="714375"/>
            <a:ext cx="4071938" cy="2714625"/>
          </a:xfrm>
          <a:prstGeom prst="rect">
            <a:avLst/>
          </a:prstGeom>
          <a:noFill/>
          <a:ln w="9525">
            <a:noFill/>
            <a:miter lim="800000"/>
            <a:headEnd/>
            <a:tailEnd/>
          </a:ln>
        </p:spPr>
      </p:pic>
      <p:pic>
        <p:nvPicPr>
          <p:cNvPr id="26" name="Picture 5" descr="E:\Photos\Station ug\IMG_9766.jpg"/>
          <p:cNvPicPr>
            <a:picLocks noChangeAspect="1" noChangeArrowheads="1"/>
          </p:cNvPicPr>
          <p:nvPr/>
        </p:nvPicPr>
        <p:blipFill>
          <a:blip r:embed="rId6"/>
          <a:srcRect/>
          <a:stretch>
            <a:fillRect/>
          </a:stretch>
        </p:blipFill>
        <p:spPr bwMode="auto">
          <a:xfrm>
            <a:off x="214313" y="928688"/>
            <a:ext cx="3881437" cy="4786312"/>
          </a:xfrm>
          <a:prstGeom prst="rect">
            <a:avLst/>
          </a:prstGeom>
          <a:noFill/>
          <a:ln w="9525">
            <a:noFill/>
            <a:miter lim="800000"/>
            <a:headEnd/>
            <a:tailEnd/>
          </a:ln>
        </p:spPr>
      </p:pic>
      <p:pic>
        <p:nvPicPr>
          <p:cNvPr id="27" name="Picture 4" descr="E:\Photos\NRE ug\Picture 036.jpg"/>
          <p:cNvPicPr>
            <a:picLocks noChangeAspect="1" noChangeArrowheads="1"/>
          </p:cNvPicPr>
          <p:nvPr/>
        </p:nvPicPr>
        <p:blipFill>
          <a:blip r:embed="rId7"/>
          <a:srcRect/>
          <a:stretch>
            <a:fillRect/>
          </a:stretch>
        </p:blipFill>
        <p:spPr bwMode="auto">
          <a:xfrm>
            <a:off x="4071938" y="357188"/>
            <a:ext cx="4857750" cy="6000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par>
                                <p:cTn id="8" presetID="9" presetClass="exit" presetSubtype="0" fill="hold" nodeType="withEffect">
                                  <p:stCondLst>
                                    <p:cond delay="0"/>
                                  </p:stCondLst>
                                  <p:childTnLst>
                                    <p:animEffect transition="out" filter="dissolve">
                                      <p:cBhvr>
                                        <p:cTn id="9" dur="500"/>
                                        <p:tgtEl>
                                          <p:spTgt spid="24"/>
                                        </p:tgtEl>
                                      </p:cBhvr>
                                    </p:animEffect>
                                    <p:set>
                                      <p:cBhvr>
                                        <p:cTn id="10" dur="1" fill="hold">
                                          <p:stCondLst>
                                            <p:cond delay="499"/>
                                          </p:stCondLst>
                                        </p:cTn>
                                        <p:tgtEl>
                                          <p:spTgt spid="24"/>
                                        </p:tgtEl>
                                        <p:attrNameLst>
                                          <p:attrName>style.visibility</p:attrName>
                                        </p:attrNameLst>
                                      </p:cBhvr>
                                      <p:to>
                                        <p:strVal val="hidden"/>
                                      </p:to>
                                    </p:set>
                                  </p:childTnLst>
                                </p:cTn>
                              </p:par>
                              <p:par>
                                <p:cTn id="11" presetID="9" presetClass="exit" presetSubtype="0" fill="hold" nodeType="withEffect">
                                  <p:stCondLst>
                                    <p:cond delay="0"/>
                                  </p:stCondLst>
                                  <p:childTnLst>
                                    <p:animEffect transition="out" filter="dissolve">
                                      <p:cBhvr>
                                        <p:cTn id="12" dur="500"/>
                                        <p:tgtEl>
                                          <p:spTgt spid="23"/>
                                        </p:tgtEl>
                                      </p:cBhvr>
                                    </p:animEffect>
                                    <p:set>
                                      <p:cBhvr>
                                        <p:cTn id="13" dur="1" fill="hold">
                                          <p:stCondLst>
                                            <p:cond delay="499"/>
                                          </p:stCondLst>
                                        </p:cTn>
                                        <p:tgtEl>
                                          <p:spTgt spid="23"/>
                                        </p:tgtEl>
                                        <p:attrNameLst>
                                          <p:attrName>style.visibility</p:attrName>
                                        </p:attrNameLst>
                                      </p:cBhvr>
                                      <p:to>
                                        <p:strVal val="hidden"/>
                                      </p:to>
                                    </p:set>
                                  </p:childTnLst>
                                </p:cTn>
                              </p:par>
                              <p:par>
                                <p:cTn id="14" presetID="9" presetClass="exit" presetSubtype="0" fill="hold" nodeType="withEffect">
                                  <p:stCondLst>
                                    <p:cond delay="0"/>
                                  </p:stCondLst>
                                  <p:childTnLst>
                                    <p:animEffect transition="out" filter="dissolve">
                                      <p:cBhvr>
                                        <p:cTn id="15" dur="500"/>
                                        <p:tgtEl>
                                          <p:spTgt spid="25"/>
                                        </p:tgtEl>
                                      </p:cBhvr>
                                    </p:animEffect>
                                    <p:set>
                                      <p:cBhvr>
                                        <p:cTn id="16" dur="1" fill="hold">
                                          <p:stCondLst>
                                            <p:cond delay="499"/>
                                          </p:stCondLst>
                                        </p:cTn>
                                        <p:tgtEl>
                                          <p:spTgt spid="25"/>
                                        </p:tgtEl>
                                        <p:attrNameLst>
                                          <p:attrName>style.visibility</p:attrName>
                                        </p:attrNameLst>
                                      </p:cBhvr>
                                      <p:to>
                                        <p:strVal val="hidden"/>
                                      </p:to>
                                    </p:set>
                                  </p:childTnLst>
                                </p:cTn>
                              </p:par>
                              <p:par>
                                <p:cTn id="17" presetID="9" presetClass="entr" presetSubtype="0"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dissolve">
                                      <p:cBhvr>
                                        <p:cTn id="19" dur="500"/>
                                        <p:tgtEl>
                                          <p:spTgt spid="26"/>
                                        </p:tgtEl>
                                      </p:cBhvr>
                                    </p:animEffect>
                                  </p:childTnLst>
                                </p:cTn>
                              </p:par>
                              <p:par>
                                <p:cTn id="20" presetID="9"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ssolv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785812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挑战</a:t>
            </a:r>
            <a:endParaRPr lang="zh-CN" altLang="en-US" smtClean="0">
              <a:effectLst>
                <a:outerShdw blurRad="38100" dist="38100" dir="2700000" algn="tl">
                  <a:srgbClr val="C0C0C0"/>
                </a:outerShdw>
              </a:effectLst>
              <a:latin typeface="Arial" charset="0"/>
              <a:cs typeface="Arial" charset="0"/>
            </a:endParaRPr>
          </a:p>
        </p:txBody>
      </p:sp>
      <p:pic>
        <p:nvPicPr>
          <p:cNvPr id="20" name="Picture 3" descr="O:\Mines Rescue\Southern\Administration\Photo's Steve\Picture 025.jpg"/>
          <p:cNvPicPr>
            <a:picLocks noChangeAspect="1" noChangeArrowheads="1"/>
          </p:cNvPicPr>
          <p:nvPr/>
        </p:nvPicPr>
        <p:blipFill>
          <a:blip r:embed="rId2"/>
          <a:srcRect/>
          <a:stretch>
            <a:fillRect/>
          </a:stretch>
        </p:blipFill>
        <p:spPr bwMode="auto">
          <a:xfrm>
            <a:off x="4786313" y="3714750"/>
            <a:ext cx="4108450" cy="3005138"/>
          </a:xfrm>
          <a:prstGeom prst="rect">
            <a:avLst/>
          </a:prstGeom>
          <a:noFill/>
          <a:ln w="9525">
            <a:noFill/>
            <a:miter lim="800000"/>
            <a:headEnd/>
            <a:tailEnd/>
          </a:ln>
        </p:spPr>
      </p:pic>
      <p:pic>
        <p:nvPicPr>
          <p:cNvPr id="21" name="Picture 2" descr="E:\Photos\station general\IMG_9605.jpg"/>
          <p:cNvPicPr>
            <a:picLocks noChangeAspect="1" noChangeArrowheads="1"/>
          </p:cNvPicPr>
          <p:nvPr/>
        </p:nvPicPr>
        <p:blipFill>
          <a:blip r:embed="rId3"/>
          <a:srcRect/>
          <a:stretch>
            <a:fillRect/>
          </a:stretch>
        </p:blipFill>
        <p:spPr bwMode="auto">
          <a:xfrm>
            <a:off x="0" y="765175"/>
            <a:ext cx="4859338" cy="32400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par>
                                <p:cTn id="8" presetID="9"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dissolve">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85750" y="214313"/>
            <a:ext cx="8358188"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整体战略</a:t>
            </a:r>
          </a:p>
        </p:txBody>
      </p:sp>
      <p:sp>
        <p:nvSpPr>
          <p:cNvPr id="4" name="Text Placeholder 3"/>
          <p:cNvSpPr>
            <a:spLocks noGrp="1"/>
          </p:cNvSpPr>
          <p:nvPr>
            <p:ph type="body" sz="quarter" idx="11"/>
          </p:nvPr>
        </p:nvSpPr>
        <p:spPr bwMode="auto">
          <a:xfrm>
            <a:off x="285750" y="1214438"/>
            <a:ext cx="8215313" cy="714375"/>
          </a:xfrm>
          <a:noFill/>
          <a:ln>
            <a:miter lim="800000"/>
            <a:headEnd/>
            <a:tailEnd/>
          </a:ln>
        </p:spPr>
        <p:txBody>
          <a:bodyPr vert="horz" wrap="square" lIns="91440" tIns="45720" rIns="91440" bIns="45720" numCol="1" anchor="t" anchorCtr="0" compatLnSpc="1">
            <a:prstTxWarp prst="textNoShape">
              <a:avLst/>
            </a:prstTxWarp>
          </a:bodyPr>
          <a:lstStyle/>
          <a:p>
            <a:pPr marL="342900" indent="-342900" fontAlgn="base">
              <a:spcAft>
                <a:spcPct val="0"/>
              </a:spcAft>
              <a:buFont typeface="Wingdings" pitchFamily="2" charset="2"/>
              <a:buNone/>
            </a:pPr>
            <a:r>
              <a:rPr lang="zh-CN" altLang="en-US" sz="2400" smtClean="0">
                <a:effectLst/>
                <a:latin typeface="Arial" charset="0"/>
                <a:cs typeface="Arial" charset="0"/>
              </a:rPr>
              <a:t>确定和定义比赛流程的重要环节</a:t>
            </a:r>
          </a:p>
          <a:p>
            <a:pPr marL="342900" indent="-342900" fontAlgn="base">
              <a:spcAft>
                <a:spcPct val="0"/>
              </a:spcAft>
              <a:buFont typeface="Wingdings" pitchFamily="2" charset="2"/>
              <a:buNone/>
            </a:pPr>
            <a:endParaRPr lang="en-US" altLang="zh-CN" sz="2400" smtClean="0">
              <a:effectLst/>
              <a:latin typeface="Arial" charset="0"/>
              <a:cs typeface="Arial" charset="0"/>
            </a:endParaRPr>
          </a:p>
          <a:p>
            <a:pPr marL="342900" indent="-342900" fontAlgn="base">
              <a:spcAft>
                <a:spcPct val="0"/>
              </a:spcAft>
              <a:buFont typeface="Wingdings" pitchFamily="2" charset="2"/>
              <a:buNone/>
            </a:pPr>
            <a:endParaRPr lang="en-US" altLang="zh-CN" sz="2400" smtClean="0">
              <a:effectLst/>
              <a:latin typeface="Arial" charset="0"/>
              <a:cs typeface="Arial" charset="0"/>
            </a:endParaRPr>
          </a:p>
        </p:txBody>
      </p:sp>
      <p:sp>
        <p:nvSpPr>
          <p:cNvPr id="5" name="TextBox 4"/>
          <p:cNvSpPr txBox="1">
            <a:spLocks noChangeArrowheads="1"/>
          </p:cNvSpPr>
          <p:nvPr/>
        </p:nvSpPr>
        <p:spPr bwMode="auto">
          <a:xfrm>
            <a:off x="428625" y="1643063"/>
            <a:ext cx="1714500" cy="2838450"/>
          </a:xfrm>
          <a:prstGeom prst="rect">
            <a:avLst/>
          </a:prstGeom>
          <a:noFill/>
          <a:ln w="9525">
            <a:noFill/>
            <a:miter lim="800000"/>
            <a:headEnd/>
            <a:tailEnd/>
          </a:ln>
        </p:spPr>
        <p:txBody>
          <a:bodyPr>
            <a:spAutoFit/>
          </a:bodyPr>
          <a:lstStyle/>
          <a:p>
            <a:pPr>
              <a:lnSpc>
                <a:spcPct val="200000"/>
              </a:lnSpc>
            </a:pPr>
            <a:r>
              <a:rPr lang="zh-CN" altLang="en-US" b="1" u="sng"/>
              <a:t>竞赛</a:t>
            </a:r>
          </a:p>
          <a:p>
            <a:pPr>
              <a:lnSpc>
                <a:spcPct val="200000"/>
              </a:lnSpc>
            </a:pPr>
            <a:r>
              <a:rPr lang="zh-CN" altLang="en-US"/>
              <a:t>理念</a:t>
            </a:r>
          </a:p>
          <a:p>
            <a:pPr>
              <a:lnSpc>
                <a:spcPct val="200000"/>
              </a:lnSpc>
            </a:pPr>
            <a:r>
              <a:rPr lang="zh-CN" altLang="en-AU"/>
              <a:t>事件</a:t>
            </a:r>
          </a:p>
          <a:p>
            <a:pPr>
              <a:lnSpc>
                <a:spcPct val="200000"/>
              </a:lnSpc>
            </a:pPr>
            <a:r>
              <a:rPr lang="zh-CN" altLang="en-AU"/>
              <a:t>地点</a:t>
            </a:r>
          </a:p>
          <a:p>
            <a:pPr>
              <a:lnSpc>
                <a:spcPct val="200000"/>
              </a:lnSpc>
            </a:pPr>
            <a:endParaRPr lang="en-US" altLang="zh-CN"/>
          </a:p>
        </p:txBody>
      </p:sp>
      <p:sp>
        <p:nvSpPr>
          <p:cNvPr id="6" name="TextBox 5"/>
          <p:cNvSpPr txBox="1">
            <a:spLocks noChangeArrowheads="1"/>
          </p:cNvSpPr>
          <p:nvPr/>
        </p:nvSpPr>
        <p:spPr bwMode="auto">
          <a:xfrm>
            <a:off x="2857500" y="2428875"/>
            <a:ext cx="2786063" cy="2289175"/>
          </a:xfrm>
          <a:prstGeom prst="rect">
            <a:avLst/>
          </a:prstGeom>
          <a:noFill/>
          <a:ln w="9525">
            <a:noFill/>
            <a:miter lim="800000"/>
            <a:headEnd/>
            <a:tailEnd/>
          </a:ln>
        </p:spPr>
        <p:txBody>
          <a:bodyPr>
            <a:spAutoFit/>
          </a:bodyPr>
          <a:lstStyle/>
          <a:p>
            <a:pPr>
              <a:lnSpc>
                <a:spcPct val="200000"/>
              </a:lnSpc>
            </a:pPr>
            <a:r>
              <a:rPr lang="zh-CN" altLang="en-US" b="1" u="sng"/>
              <a:t>沟通</a:t>
            </a:r>
            <a:endParaRPr lang="en-US" altLang="zh-CN"/>
          </a:p>
          <a:p>
            <a:pPr>
              <a:lnSpc>
                <a:spcPct val="200000"/>
              </a:lnSpc>
            </a:pPr>
            <a:r>
              <a:rPr lang="zh-CN" altLang="en-US"/>
              <a:t>竞赛信息</a:t>
            </a:r>
          </a:p>
          <a:p>
            <a:pPr>
              <a:lnSpc>
                <a:spcPct val="200000"/>
              </a:lnSpc>
            </a:pPr>
            <a:r>
              <a:rPr lang="zh-CN" altLang="en-AU"/>
              <a:t>参考材料</a:t>
            </a:r>
          </a:p>
          <a:p>
            <a:pPr>
              <a:lnSpc>
                <a:spcPct val="200000"/>
              </a:lnSpc>
            </a:pPr>
            <a:endParaRPr lang="en-US" altLang="zh-CN"/>
          </a:p>
        </p:txBody>
      </p:sp>
      <p:sp>
        <p:nvSpPr>
          <p:cNvPr id="7" name="TextBox 6"/>
          <p:cNvSpPr txBox="1">
            <a:spLocks noChangeArrowheads="1"/>
          </p:cNvSpPr>
          <p:nvPr/>
        </p:nvSpPr>
        <p:spPr bwMode="auto">
          <a:xfrm>
            <a:off x="6215063" y="3143250"/>
            <a:ext cx="2286000" cy="3387725"/>
          </a:xfrm>
          <a:prstGeom prst="rect">
            <a:avLst/>
          </a:prstGeom>
          <a:noFill/>
          <a:ln w="9525">
            <a:noFill/>
            <a:miter lim="800000"/>
            <a:headEnd/>
            <a:tailEnd/>
          </a:ln>
        </p:spPr>
        <p:txBody>
          <a:bodyPr>
            <a:spAutoFit/>
          </a:bodyPr>
          <a:lstStyle/>
          <a:p>
            <a:pPr>
              <a:lnSpc>
                <a:spcPct val="200000"/>
              </a:lnSpc>
            </a:pPr>
            <a:r>
              <a:rPr lang="zh-CN" altLang="en-US" b="1" u="sng"/>
              <a:t>辅助</a:t>
            </a:r>
          </a:p>
          <a:p>
            <a:pPr>
              <a:lnSpc>
                <a:spcPct val="200000"/>
              </a:lnSpc>
            </a:pPr>
            <a:r>
              <a:rPr lang="zh-CN" altLang="en-AU"/>
              <a:t>交通</a:t>
            </a:r>
          </a:p>
          <a:p>
            <a:pPr>
              <a:lnSpc>
                <a:spcPct val="200000"/>
              </a:lnSpc>
            </a:pPr>
            <a:r>
              <a:rPr lang="zh-CN" altLang="en-AU"/>
              <a:t>住宿</a:t>
            </a:r>
          </a:p>
          <a:p>
            <a:pPr>
              <a:lnSpc>
                <a:spcPct val="200000"/>
              </a:lnSpc>
            </a:pPr>
            <a:r>
              <a:rPr lang="zh-CN" altLang="en-AU"/>
              <a:t>活动</a:t>
            </a:r>
          </a:p>
          <a:p>
            <a:pPr>
              <a:lnSpc>
                <a:spcPct val="200000"/>
              </a:lnSpc>
            </a:pPr>
            <a:r>
              <a:rPr lang="zh-CN" altLang="en-AU"/>
              <a:t>救援站参观</a:t>
            </a:r>
          </a:p>
          <a:p>
            <a:pPr>
              <a:lnSpc>
                <a:spcPct val="200000"/>
              </a:lnSpc>
            </a:pPr>
            <a:endParaRPr lang="en-US" altLang="zh-CN"/>
          </a:p>
        </p:txBody>
      </p:sp>
      <p:sp>
        <p:nvSpPr>
          <p:cNvPr id="8" name="Text Placeholder 3"/>
          <p:cNvSpPr txBox="1">
            <a:spLocks/>
          </p:cNvSpPr>
          <p:nvPr/>
        </p:nvSpPr>
        <p:spPr bwMode="auto">
          <a:xfrm>
            <a:off x="250825" y="2781300"/>
            <a:ext cx="8215313" cy="714375"/>
          </a:xfrm>
          <a:prstGeom prst="rect">
            <a:avLst/>
          </a:prstGeom>
          <a:noFill/>
          <a:ln w="9525">
            <a:noFill/>
            <a:miter lim="800000"/>
            <a:headEnd/>
            <a:tailEnd/>
          </a:ln>
        </p:spPr>
        <p:txBody>
          <a:bodyPr/>
          <a:lstStyle/>
          <a:p>
            <a:pPr marL="342900" indent="-342900">
              <a:buFont typeface="Wingdings" pitchFamily="2" charset="2"/>
              <a:buNone/>
            </a:pPr>
            <a:r>
              <a:rPr lang="zh-CN" altLang="en-US" sz="2400" b="1">
                <a:cs typeface="Arial" charset="0"/>
              </a:rPr>
              <a:t>                               沟通</a:t>
            </a:r>
            <a:r>
              <a:rPr lang="en-US" altLang="zh-CN" sz="2400" b="1">
                <a:cs typeface="Arial" charset="0"/>
              </a:rPr>
              <a:t>, </a:t>
            </a:r>
            <a:r>
              <a:rPr lang="zh-CN" altLang="en-US" sz="2400" b="1">
                <a:cs typeface="Arial" charset="0"/>
              </a:rPr>
              <a:t>沟通</a:t>
            </a:r>
            <a:r>
              <a:rPr lang="en-US" altLang="zh-CN" sz="2400" b="1">
                <a:cs typeface="Arial" charset="0"/>
              </a:rPr>
              <a:t>, </a:t>
            </a:r>
            <a:r>
              <a:rPr lang="zh-CN" altLang="en-US" sz="2400" b="1">
                <a:cs typeface="Arial" charset="0"/>
              </a:rPr>
              <a:t>沟通</a:t>
            </a:r>
          </a:p>
          <a:p>
            <a:pPr marL="342900" indent="-342900">
              <a:buFont typeface="Wingdings" pitchFamily="2" charset="2"/>
              <a:buNone/>
            </a:pPr>
            <a:endParaRPr lang="en-US" altLang="zh-CN" sz="2400" b="1">
              <a:cs typeface="Arial" charset="0"/>
            </a:endParaRPr>
          </a:p>
          <a:p>
            <a:pPr marL="342900" indent="-342900">
              <a:buFont typeface="Wingdings" pitchFamily="2" charset="2"/>
              <a:buNone/>
            </a:pPr>
            <a:endParaRPr lang="en-US" altLang="zh-CN" sz="2400" b="1">
              <a:cs typeface="Arial" charset="0"/>
            </a:endParaRPr>
          </a:p>
        </p:txBody>
      </p:sp>
      <p:sp>
        <p:nvSpPr>
          <p:cNvPr id="9" name="Text Placeholder 3"/>
          <p:cNvSpPr txBox="1">
            <a:spLocks/>
          </p:cNvSpPr>
          <p:nvPr/>
        </p:nvSpPr>
        <p:spPr bwMode="auto">
          <a:xfrm>
            <a:off x="428625" y="4286250"/>
            <a:ext cx="8215313" cy="714375"/>
          </a:xfrm>
          <a:prstGeom prst="rect">
            <a:avLst/>
          </a:prstGeom>
          <a:noFill/>
          <a:ln w="9525">
            <a:noFill/>
            <a:miter lim="800000"/>
            <a:headEnd/>
            <a:tailEnd/>
          </a:ln>
        </p:spPr>
        <p:txBody>
          <a:bodyPr/>
          <a:lstStyle/>
          <a:p>
            <a:pPr marL="342900" indent="-342900">
              <a:buFont typeface="Wingdings" pitchFamily="2" charset="2"/>
              <a:buNone/>
            </a:pPr>
            <a:r>
              <a:rPr lang="zh-CN" altLang="en-US" sz="2400" b="1">
                <a:cs typeface="Arial" charset="0"/>
              </a:rPr>
              <a:t>保证提供足够的资源</a:t>
            </a:r>
          </a:p>
          <a:p>
            <a:pPr marL="342900" indent="-342900">
              <a:buFont typeface="Wingdings" pitchFamily="2" charset="2"/>
              <a:buNone/>
            </a:pPr>
            <a:endParaRPr lang="en-US" altLang="zh-CN" sz="2400" b="1">
              <a:cs typeface="Arial" charset="0"/>
            </a:endParaRPr>
          </a:p>
          <a:p>
            <a:pPr marL="342900" indent="-342900">
              <a:buFont typeface="Wingdings" pitchFamily="2" charset="2"/>
              <a:buNone/>
            </a:pPr>
            <a:endParaRPr lang="en-US" altLang="zh-CN" sz="2400" b="1">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xit" presetSubtype="0" fill="hold" grpId="0" nodeType="clickEffect">
                                  <p:stCondLst>
                                    <p:cond delay="0"/>
                                  </p:stCondLst>
                                  <p:childTnLst>
                                    <p:animEffect transition="out" filter="dissolve">
                                      <p:cBhvr>
                                        <p:cTn id="29" dur="500"/>
                                        <p:tgtEl>
                                          <p:spTgt spid="4">
                                            <p:txEl>
                                              <p:pRg st="0" end="0"/>
                                            </p:txEl>
                                          </p:spTgt>
                                        </p:tgtEl>
                                      </p:cBhvr>
                                    </p:animEffect>
                                    <p:set>
                                      <p:cBhvr>
                                        <p:cTn id="30" dur="1" fill="hold">
                                          <p:stCondLst>
                                            <p:cond delay="499"/>
                                          </p:stCondLst>
                                        </p:cTn>
                                        <p:tgtEl>
                                          <p:spTgt spid="4">
                                            <p:txEl>
                                              <p:pRg st="0" end="0"/>
                                            </p:txEl>
                                          </p:spTgt>
                                        </p:tgtEl>
                                        <p:attrNameLst>
                                          <p:attrName>style.visibility</p:attrName>
                                        </p:attrNameLst>
                                      </p:cBhvr>
                                      <p:to>
                                        <p:strVal val="hidden"/>
                                      </p:to>
                                    </p:set>
                                  </p:childTnLst>
                                </p:cTn>
                              </p:par>
                              <p:par>
                                <p:cTn id="31" presetID="9" presetClass="exit" presetSubtype="0" fill="hold" grpId="1" nodeType="withEffect">
                                  <p:stCondLst>
                                    <p:cond delay="0"/>
                                  </p:stCondLst>
                                  <p:childTnLst>
                                    <p:animEffect transition="out" filter="dissolv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9" presetClass="exit" presetSubtype="0" fill="hold" grpId="1" nodeType="withEffect">
                                  <p:stCondLst>
                                    <p:cond delay="0"/>
                                  </p:stCondLst>
                                  <p:childTnLst>
                                    <p:animEffect transition="out" filter="dissolve">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par>
                                <p:cTn id="37" presetID="9" presetClass="exit" presetSubtype="0" fill="hold" grpId="1" nodeType="withEffect">
                                  <p:stCondLst>
                                    <p:cond delay="0"/>
                                  </p:stCondLst>
                                  <p:childTnLst>
                                    <p:animEffect transition="out" filter="dissolv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9" presetClass="entr" presetSubtype="0" fill="hold" grpId="1"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dissolv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2" nodeType="clickEffect">
                                  <p:stCondLst>
                                    <p:cond delay="0"/>
                                  </p:stCondLst>
                                  <p:childTnLst>
                                    <p:animEffect transition="out" filter="dissolve">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par>
                                <p:cTn id="48" presetID="9" presetClass="entr" presetSubtype="0" fill="hold" grpId="1"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dissolve">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6" grpId="0"/>
      <p:bldP spid="6" grpId="1"/>
      <p:bldP spid="7" grpId="0"/>
      <p:bldP spid="7" grpId="1"/>
      <p:bldP spid="8" grpId="0"/>
      <p:bldP spid="8" grpId="1"/>
      <p:bldP spid="8" grpId="2"/>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a:spLocks noChangeArrowheads="1"/>
          </p:cNvSpPr>
          <p:nvPr/>
        </p:nvSpPr>
        <p:spPr bwMode="auto">
          <a:xfrm>
            <a:off x="2143125" y="4357688"/>
            <a:ext cx="1214438" cy="304800"/>
          </a:xfrm>
          <a:prstGeom prst="rect">
            <a:avLst/>
          </a:prstGeom>
          <a:solidFill>
            <a:srgbClr val="FF0000"/>
          </a:solidFill>
          <a:ln w="9525">
            <a:noFill/>
            <a:miter lim="800000"/>
            <a:headEnd/>
            <a:tailEnd/>
          </a:ln>
        </p:spPr>
        <p:txBody>
          <a:bodyPr>
            <a:spAutoFit/>
          </a:bodyPr>
          <a:lstStyle/>
          <a:p>
            <a:pPr algn="ctr"/>
            <a:r>
              <a:rPr lang="en-AU" altLang="zh-CN" sz="1400" b="1">
                <a:solidFill>
                  <a:schemeClr val="bg1"/>
                </a:solidFill>
              </a:rPr>
              <a:t>121 </a:t>
            </a:r>
            <a:r>
              <a:rPr lang="zh-CN" altLang="en-AU" sz="1000" b="1">
                <a:solidFill>
                  <a:schemeClr val="bg1"/>
                </a:solidFill>
              </a:rPr>
              <a:t>天</a:t>
            </a:r>
            <a:endParaRPr lang="zh-CN" altLang="en-US" sz="1000" b="1">
              <a:solidFill>
                <a:schemeClr val="bg1"/>
              </a:solidFill>
            </a:endParaRPr>
          </a:p>
        </p:txBody>
      </p:sp>
      <p:sp>
        <p:nvSpPr>
          <p:cNvPr id="27" name="TextBox 26"/>
          <p:cNvSpPr txBox="1">
            <a:spLocks noChangeArrowheads="1"/>
          </p:cNvSpPr>
          <p:nvPr/>
        </p:nvSpPr>
        <p:spPr bwMode="auto">
          <a:xfrm>
            <a:off x="357188" y="2214563"/>
            <a:ext cx="1214437" cy="304800"/>
          </a:xfrm>
          <a:prstGeom prst="rect">
            <a:avLst/>
          </a:prstGeom>
          <a:solidFill>
            <a:srgbClr val="F0F03A"/>
          </a:solidFill>
          <a:ln w="9525">
            <a:noFill/>
            <a:miter lim="800000"/>
            <a:headEnd/>
            <a:tailEnd/>
          </a:ln>
        </p:spPr>
        <p:txBody>
          <a:bodyPr>
            <a:spAutoFit/>
          </a:bodyPr>
          <a:lstStyle/>
          <a:p>
            <a:pPr algn="ctr"/>
            <a:r>
              <a:rPr lang="en-AU" altLang="zh-CN" sz="1400" b="1"/>
              <a:t>210 </a:t>
            </a:r>
            <a:r>
              <a:rPr lang="zh-CN" altLang="en-AU" sz="1400" b="1"/>
              <a:t>天</a:t>
            </a:r>
            <a:endParaRPr lang="zh-CN" altLang="en-US" sz="1400" b="1"/>
          </a:p>
        </p:txBody>
      </p:sp>
      <p:sp>
        <p:nvSpPr>
          <p:cNvPr id="28" name="TextBox 27"/>
          <p:cNvSpPr txBox="1">
            <a:spLocks noChangeArrowheads="1"/>
          </p:cNvSpPr>
          <p:nvPr/>
        </p:nvSpPr>
        <p:spPr bwMode="auto">
          <a:xfrm>
            <a:off x="71438" y="1428750"/>
            <a:ext cx="857250" cy="304800"/>
          </a:xfrm>
          <a:prstGeom prst="rect">
            <a:avLst/>
          </a:prstGeom>
          <a:solidFill>
            <a:srgbClr val="00B050"/>
          </a:solidFill>
          <a:ln w="9525">
            <a:noFill/>
            <a:miter lim="800000"/>
            <a:headEnd/>
            <a:tailEnd/>
          </a:ln>
        </p:spPr>
        <p:txBody>
          <a:bodyPr>
            <a:spAutoFit/>
          </a:bodyPr>
          <a:lstStyle/>
          <a:p>
            <a:pPr algn="ctr"/>
            <a:r>
              <a:rPr lang="en-AU" altLang="zh-CN" sz="1400" b="1">
                <a:solidFill>
                  <a:schemeClr val="bg1"/>
                </a:solidFill>
              </a:rPr>
              <a:t>260</a:t>
            </a:r>
            <a:r>
              <a:rPr lang="zh-CN" altLang="en-AU" sz="1400" b="1">
                <a:solidFill>
                  <a:schemeClr val="bg1"/>
                </a:solidFill>
              </a:rPr>
              <a:t>天</a:t>
            </a:r>
            <a:endParaRPr lang="zh-CN" altLang="en-US" sz="1000" b="1">
              <a:solidFill>
                <a:schemeClr val="bg1"/>
              </a:solidFill>
            </a:endParaRPr>
          </a:p>
        </p:txBody>
      </p:sp>
      <p:sp>
        <p:nvSpPr>
          <p:cNvPr id="25" name="TextBox 24"/>
          <p:cNvSpPr txBox="1">
            <a:spLocks noChangeArrowheads="1"/>
          </p:cNvSpPr>
          <p:nvPr/>
        </p:nvSpPr>
        <p:spPr bwMode="auto">
          <a:xfrm>
            <a:off x="2857500" y="5286375"/>
            <a:ext cx="1214438" cy="304800"/>
          </a:xfrm>
          <a:prstGeom prst="rect">
            <a:avLst/>
          </a:prstGeom>
          <a:solidFill>
            <a:schemeClr val="tx1"/>
          </a:solidFill>
          <a:ln w="9525">
            <a:noFill/>
            <a:miter lim="800000"/>
            <a:headEnd/>
            <a:tailEnd/>
          </a:ln>
        </p:spPr>
        <p:txBody>
          <a:bodyPr>
            <a:spAutoFit/>
          </a:bodyPr>
          <a:lstStyle/>
          <a:p>
            <a:pPr algn="ctr"/>
            <a:r>
              <a:rPr lang="en-AU" altLang="zh-CN" sz="1400" b="1">
                <a:solidFill>
                  <a:schemeClr val="bg1"/>
                </a:solidFill>
              </a:rPr>
              <a:t>100 </a:t>
            </a:r>
            <a:r>
              <a:rPr lang="zh-CN" altLang="en-AU" sz="1000" b="1">
                <a:solidFill>
                  <a:schemeClr val="bg1"/>
                </a:solidFill>
              </a:rPr>
              <a:t>天</a:t>
            </a:r>
            <a:endParaRPr lang="zh-CN" altLang="en-US" sz="1000" b="1">
              <a:solidFill>
                <a:schemeClr val="bg1"/>
              </a:solidFill>
            </a:endParaRPr>
          </a:p>
        </p:txBody>
      </p:sp>
      <p:sp>
        <p:nvSpPr>
          <p:cNvPr id="22" name="TextBox 21"/>
          <p:cNvSpPr txBox="1"/>
          <p:nvPr/>
        </p:nvSpPr>
        <p:spPr>
          <a:xfrm>
            <a:off x="1785938" y="3929063"/>
            <a:ext cx="1214437" cy="304800"/>
          </a:xfrm>
          <a:prstGeom prst="rect">
            <a:avLst/>
          </a:prstGeom>
          <a:solidFill>
            <a:schemeClr val="accent6">
              <a:lumMod val="75000"/>
            </a:schemeClr>
          </a:solidFill>
        </p:spPr>
        <p:txBody>
          <a:bodyPr>
            <a:spAutoFit/>
          </a:bodyPr>
          <a:lstStyle/>
          <a:p>
            <a:pPr algn="ctr"/>
            <a:r>
              <a:rPr lang="en-AU" altLang="zh-CN" sz="1400" b="1">
                <a:solidFill>
                  <a:schemeClr val="bg1"/>
                </a:solidFill>
              </a:rPr>
              <a:t>135 </a:t>
            </a:r>
            <a:r>
              <a:rPr lang="zh-CN" altLang="en-AU" sz="1400" b="1">
                <a:solidFill>
                  <a:schemeClr val="bg1"/>
                </a:solidFill>
              </a:rPr>
              <a:t>天</a:t>
            </a:r>
            <a:endParaRPr lang="zh-CN" altLang="en-US" sz="1400" b="1">
              <a:solidFill>
                <a:schemeClr val="bg1"/>
              </a:solidFill>
            </a:endParaRPr>
          </a:p>
        </p:txBody>
      </p:sp>
      <p:sp>
        <p:nvSpPr>
          <p:cNvPr id="34" name="TextBox 33"/>
          <p:cNvSpPr txBox="1">
            <a:spLocks noChangeArrowheads="1"/>
          </p:cNvSpPr>
          <p:nvPr/>
        </p:nvSpPr>
        <p:spPr bwMode="auto">
          <a:xfrm>
            <a:off x="2428875" y="4786313"/>
            <a:ext cx="1214438" cy="304800"/>
          </a:xfrm>
          <a:prstGeom prst="rect">
            <a:avLst/>
          </a:prstGeom>
          <a:solidFill>
            <a:srgbClr val="C00000"/>
          </a:solidFill>
          <a:ln w="9525">
            <a:noFill/>
            <a:miter lim="800000"/>
            <a:headEnd/>
            <a:tailEnd/>
          </a:ln>
        </p:spPr>
        <p:txBody>
          <a:bodyPr>
            <a:spAutoFit/>
          </a:bodyPr>
          <a:lstStyle/>
          <a:p>
            <a:pPr algn="ctr"/>
            <a:r>
              <a:rPr lang="en-AU" altLang="zh-CN" sz="1400" b="1">
                <a:solidFill>
                  <a:schemeClr val="bg1"/>
                </a:solidFill>
              </a:rPr>
              <a:t>107 </a:t>
            </a:r>
            <a:r>
              <a:rPr lang="zh-CN" altLang="en-AU" sz="1000" b="1">
                <a:solidFill>
                  <a:schemeClr val="bg1"/>
                </a:solidFill>
              </a:rPr>
              <a:t>天</a:t>
            </a:r>
            <a:endParaRPr lang="zh-CN" altLang="en-US" sz="1000" b="1">
              <a:solidFill>
                <a:schemeClr val="bg1"/>
              </a:solidFill>
            </a:endParaRPr>
          </a:p>
        </p:txBody>
      </p:sp>
      <p:sp>
        <p:nvSpPr>
          <p:cNvPr id="26" name="TextBox 25"/>
          <p:cNvSpPr txBox="1">
            <a:spLocks noChangeArrowheads="1"/>
          </p:cNvSpPr>
          <p:nvPr/>
        </p:nvSpPr>
        <p:spPr bwMode="auto">
          <a:xfrm>
            <a:off x="785813" y="2714625"/>
            <a:ext cx="1214437" cy="304800"/>
          </a:xfrm>
          <a:prstGeom prst="rect">
            <a:avLst/>
          </a:prstGeom>
          <a:solidFill>
            <a:srgbClr val="FFFF00"/>
          </a:solidFill>
          <a:ln w="9525">
            <a:noFill/>
            <a:miter lim="800000"/>
            <a:headEnd/>
            <a:tailEnd/>
          </a:ln>
        </p:spPr>
        <p:txBody>
          <a:bodyPr>
            <a:spAutoFit/>
          </a:bodyPr>
          <a:lstStyle/>
          <a:p>
            <a:pPr algn="ctr"/>
            <a:r>
              <a:rPr lang="en-AU" altLang="zh-CN" sz="1400" b="1"/>
              <a:t>196 </a:t>
            </a:r>
            <a:r>
              <a:rPr lang="zh-CN" altLang="en-AU" sz="1400" b="1"/>
              <a:t>天</a:t>
            </a:r>
            <a:endParaRPr lang="zh-CN" altLang="en-US" sz="1400" b="1"/>
          </a:p>
        </p:txBody>
      </p:sp>
      <p:sp>
        <p:nvSpPr>
          <p:cNvPr id="20" name="TextBox 19"/>
          <p:cNvSpPr txBox="1"/>
          <p:nvPr/>
        </p:nvSpPr>
        <p:spPr>
          <a:xfrm>
            <a:off x="1428750" y="3500438"/>
            <a:ext cx="1214438" cy="304800"/>
          </a:xfrm>
          <a:prstGeom prst="rect">
            <a:avLst/>
          </a:prstGeom>
          <a:solidFill>
            <a:schemeClr val="tx2">
              <a:lumMod val="60000"/>
              <a:lumOff val="40000"/>
            </a:schemeClr>
          </a:solidFill>
        </p:spPr>
        <p:txBody>
          <a:bodyPr>
            <a:spAutoFit/>
          </a:bodyPr>
          <a:lstStyle/>
          <a:p>
            <a:pPr algn="ctr"/>
            <a:r>
              <a:rPr lang="en-AU" altLang="zh-CN" sz="1400" b="1">
                <a:solidFill>
                  <a:schemeClr val="bg1"/>
                </a:solidFill>
              </a:rPr>
              <a:t>158 </a:t>
            </a:r>
            <a:r>
              <a:rPr lang="zh-CN" altLang="en-AU" sz="1400" b="1">
                <a:solidFill>
                  <a:schemeClr val="bg1"/>
                </a:solidFill>
              </a:rPr>
              <a:t>天</a:t>
            </a:r>
            <a:endParaRPr lang="zh-CN" altLang="en-US" sz="1400" b="1">
              <a:solidFill>
                <a:schemeClr val="bg1"/>
              </a:solidFill>
            </a:endParaRPr>
          </a:p>
        </p:txBody>
      </p:sp>
      <p:sp>
        <p:nvSpPr>
          <p:cNvPr id="18" name="TextBox 17"/>
          <p:cNvSpPr txBox="1"/>
          <p:nvPr/>
        </p:nvSpPr>
        <p:spPr>
          <a:xfrm>
            <a:off x="1143000" y="3143250"/>
            <a:ext cx="1214438" cy="304800"/>
          </a:xfrm>
          <a:prstGeom prst="rect">
            <a:avLst/>
          </a:prstGeom>
          <a:solidFill>
            <a:schemeClr val="tx2">
              <a:lumMod val="40000"/>
              <a:lumOff val="60000"/>
            </a:schemeClr>
          </a:solidFill>
        </p:spPr>
        <p:txBody>
          <a:bodyPr>
            <a:spAutoFit/>
          </a:bodyPr>
          <a:lstStyle/>
          <a:p>
            <a:pPr algn="ctr"/>
            <a:r>
              <a:rPr lang="en-AU" altLang="zh-CN" sz="1400" b="1"/>
              <a:t>172 </a:t>
            </a:r>
            <a:r>
              <a:rPr lang="zh-CN" altLang="en-AU" sz="1400" b="1"/>
              <a:t>天</a:t>
            </a:r>
            <a:endParaRPr lang="zh-CN" altLang="en-US" sz="1400" b="1"/>
          </a:p>
        </p:txBody>
      </p:sp>
      <p:sp>
        <p:nvSpPr>
          <p:cNvPr id="5" name="Text Placeholder 1"/>
          <p:cNvSpPr>
            <a:spLocks noGrp="1"/>
          </p:cNvSpPr>
          <p:nvPr>
            <p:ph type="body" sz="quarter" idx="10"/>
          </p:nvPr>
        </p:nvSpPr>
        <p:spPr>
          <a:xfrm>
            <a:off x="285750" y="142875"/>
            <a:ext cx="8358188" cy="500063"/>
          </a:xfrm>
        </p:spPr>
        <p:txBody>
          <a:bodyPr vert="horz" wrap="square" lIns="91440" tIns="45720" rIns="91440" bIns="45720" numCol="1" anchor="t" anchorCtr="0" compatLnSpc="1">
            <a:prstTxWarp prst="textNoShape">
              <a:avLst/>
            </a:prstTxWarp>
          </a:bodyPr>
          <a:lstStyle/>
          <a:p>
            <a:pPr fontAlgn="base">
              <a:spcAft>
                <a:spcPct val="0"/>
              </a:spcAft>
            </a:pPr>
            <a:r>
              <a:rPr lang="zh-CN" altLang="en-US" smtClean="0">
                <a:effectLst>
                  <a:outerShdw blurRad="38100" dist="38100" dir="2700000" algn="tl">
                    <a:srgbClr val="C0C0C0"/>
                  </a:outerShdw>
                </a:effectLst>
                <a:latin typeface="Arial" charset="0"/>
                <a:cs typeface="Arial" charset="0"/>
              </a:rPr>
              <a:t>时间表 </a:t>
            </a:r>
            <a:r>
              <a:rPr lang="en-US" altLang="zh-CN" smtClean="0">
                <a:effectLst>
                  <a:outerShdw blurRad="38100" dist="38100" dir="2700000" algn="tl">
                    <a:srgbClr val="C0C0C0"/>
                  </a:outerShdw>
                </a:effectLst>
                <a:latin typeface="Arial" charset="0"/>
                <a:cs typeface="Arial" charset="0"/>
              </a:rPr>
              <a:t>-2010</a:t>
            </a:r>
          </a:p>
        </p:txBody>
      </p:sp>
      <p:cxnSp>
        <p:nvCxnSpPr>
          <p:cNvPr id="9" name="Straight Arrow Connector 8"/>
          <p:cNvCxnSpPr/>
          <p:nvPr/>
        </p:nvCxnSpPr>
        <p:spPr>
          <a:xfrm rot="16200000" flipH="1">
            <a:off x="7144" y="1293019"/>
            <a:ext cx="5072063" cy="4200525"/>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3324" name="Text Placeholder 3"/>
          <p:cNvSpPr>
            <a:spLocks noGrp="1"/>
          </p:cNvSpPr>
          <p:nvPr>
            <p:ph type="body" sz="quarter" idx="11"/>
          </p:nvPr>
        </p:nvSpPr>
        <p:spPr bwMode="auto">
          <a:xfrm>
            <a:off x="571500" y="714375"/>
            <a:ext cx="4000500" cy="500063"/>
          </a:xfrm>
          <a:noFill/>
          <a:ln>
            <a:miter lim="800000"/>
            <a:headEnd/>
            <a:tailEnd/>
          </a:ln>
        </p:spPr>
        <p:txBody>
          <a:bodyPr vert="horz" wrap="square" lIns="91440" tIns="45720" rIns="91440" bIns="45720" numCol="1" anchor="t" anchorCtr="0" compatLnSpc="1">
            <a:prstTxWarp prst="textNoShape">
              <a:avLst/>
            </a:prstTxWarp>
          </a:bodyPr>
          <a:lstStyle/>
          <a:p>
            <a:pPr marL="342900" indent="-342900" fontAlgn="base">
              <a:spcAft>
                <a:spcPct val="0"/>
              </a:spcAft>
              <a:buFont typeface="Wingdings" pitchFamily="2" charset="2"/>
              <a:buNone/>
            </a:pPr>
            <a:r>
              <a:rPr lang="en-US" altLang="zh-CN" sz="1400" smtClean="0">
                <a:effectLst/>
                <a:latin typeface="Arial" charset="0"/>
                <a:cs typeface="Arial" charset="0"/>
              </a:rPr>
              <a:t>1</a:t>
            </a:r>
            <a:r>
              <a:rPr lang="zh-CN" altLang="en-US" sz="1400" smtClean="0">
                <a:effectLst/>
                <a:latin typeface="Arial" charset="0"/>
                <a:cs typeface="Arial" charset="0"/>
              </a:rPr>
              <a:t>月</a:t>
            </a:r>
            <a:r>
              <a:rPr lang="en-US" altLang="zh-CN" sz="1400" smtClean="0">
                <a:effectLst/>
                <a:latin typeface="Arial" charset="0"/>
                <a:cs typeface="Arial" charset="0"/>
              </a:rPr>
              <a:t>27</a:t>
            </a:r>
            <a:r>
              <a:rPr lang="zh-CN" altLang="en-US" sz="1400" smtClean="0">
                <a:effectLst/>
                <a:latin typeface="Arial" charset="0"/>
                <a:cs typeface="Arial" charset="0"/>
              </a:rPr>
              <a:t>日 </a:t>
            </a:r>
            <a:r>
              <a:rPr lang="zh-CN" altLang="en-US" sz="1400" b="0" smtClean="0">
                <a:effectLst/>
                <a:latin typeface="Arial" charset="0"/>
                <a:cs typeface="Arial" charset="0"/>
              </a:rPr>
              <a:t>	 煤炭服务公司董事会做决定</a:t>
            </a:r>
          </a:p>
          <a:p>
            <a:pPr marL="342900" indent="-342900" fontAlgn="base">
              <a:spcAft>
                <a:spcPct val="0"/>
              </a:spcAft>
              <a:buFont typeface="Wingdings" pitchFamily="2" charset="2"/>
              <a:buNone/>
            </a:pPr>
            <a:endParaRPr lang="en-US" altLang="zh-CN" sz="1400" b="0" smtClean="0">
              <a:effectLst/>
              <a:latin typeface="Arial" charset="0"/>
              <a:cs typeface="Arial" charset="0"/>
            </a:endParaRPr>
          </a:p>
        </p:txBody>
      </p:sp>
      <p:sp>
        <p:nvSpPr>
          <p:cNvPr id="13" name="Text Placeholder 3"/>
          <p:cNvSpPr txBox="1">
            <a:spLocks/>
          </p:cNvSpPr>
          <p:nvPr/>
        </p:nvSpPr>
        <p:spPr bwMode="auto">
          <a:xfrm>
            <a:off x="857250" y="1214438"/>
            <a:ext cx="8358188" cy="500062"/>
          </a:xfrm>
          <a:prstGeom prst="rect">
            <a:avLst/>
          </a:prstGeom>
          <a:noFill/>
          <a:ln w="9525">
            <a:noFill/>
            <a:miter lim="800000"/>
            <a:headEnd/>
            <a:tailEnd/>
          </a:ln>
        </p:spPr>
        <p:txBody>
          <a:bodyPr/>
          <a:lstStyle/>
          <a:p>
            <a:pPr marL="342900" indent="-342900">
              <a:buFont typeface="Wingdings" pitchFamily="2" charset="2"/>
              <a:buNone/>
            </a:pPr>
            <a:r>
              <a:rPr lang="en-US" altLang="zh-CN" sz="1400" b="1">
                <a:cs typeface="Arial" charset="0"/>
              </a:rPr>
              <a:t>2</a:t>
            </a:r>
            <a:r>
              <a:rPr lang="zh-CN" altLang="en-US" sz="1400" b="1">
                <a:cs typeface="Arial" charset="0"/>
              </a:rPr>
              <a:t>月</a:t>
            </a:r>
            <a:r>
              <a:rPr lang="en-US" altLang="zh-CN" sz="1400" b="1">
                <a:cs typeface="Arial" charset="0"/>
              </a:rPr>
              <a:t>25</a:t>
            </a:r>
            <a:r>
              <a:rPr lang="zh-CN" altLang="en-US" sz="1400" b="1">
                <a:cs typeface="Arial" charset="0"/>
              </a:rPr>
              <a:t>日	</a:t>
            </a:r>
            <a:r>
              <a:rPr lang="zh-CN" altLang="en-US" sz="1400">
                <a:cs typeface="Arial" charset="0"/>
              </a:rPr>
              <a:t>发出竞赛通知</a:t>
            </a:r>
            <a:r>
              <a:rPr lang="en-US" altLang="zh-CN" sz="1400">
                <a:cs typeface="Arial" charset="0"/>
              </a:rPr>
              <a:t>-“</a:t>
            </a:r>
            <a:r>
              <a:rPr lang="zh-CN" altLang="en-US" sz="1400">
                <a:cs typeface="Arial" charset="0"/>
              </a:rPr>
              <a:t>有兴趣报名参加“截止到</a:t>
            </a:r>
            <a:r>
              <a:rPr lang="en-US" altLang="zh-CN" sz="1400">
                <a:cs typeface="Arial" charset="0"/>
              </a:rPr>
              <a:t>4</a:t>
            </a:r>
            <a:r>
              <a:rPr lang="zh-CN" altLang="en-US" sz="1400">
                <a:cs typeface="Arial" charset="0"/>
              </a:rPr>
              <a:t>月</a:t>
            </a:r>
            <a:r>
              <a:rPr lang="en-US" altLang="zh-CN" sz="1400">
                <a:cs typeface="Arial" charset="0"/>
              </a:rPr>
              <a:t>16</a:t>
            </a:r>
            <a:r>
              <a:rPr lang="zh-CN" altLang="en-US" sz="1400">
                <a:cs typeface="Arial" charset="0"/>
              </a:rPr>
              <a:t>日</a:t>
            </a:r>
            <a:endParaRPr lang="zh-CN" altLang="en-US" sz="1400" b="1">
              <a:cs typeface="Arial" charset="0"/>
            </a:endParaRPr>
          </a:p>
        </p:txBody>
      </p:sp>
      <p:sp>
        <p:nvSpPr>
          <p:cNvPr id="14" name="Text Placeholder 3"/>
          <p:cNvSpPr txBox="1">
            <a:spLocks/>
          </p:cNvSpPr>
          <p:nvPr/>
        </p:nvSpPr>
        <p:spPr bwMode="auto">
          <a:xfrm>
            <a:off x="1285875" y="1643063"/>
            <a:ext cx="4786313" cy="357187"/>
          </a:xfrm>
          <a:prstGeom prst="rect">
            <a:avLst/>
          </a:prstGeom>
          <a:noFill/>
          <a:ln w="9525">
            <a:noFill/>
            <a:miter lim="800000"/>
            <a:headEnd/>
            <a:tailEnd/>
          </a:ln>
        </p:spPr>
        <p:txBody>
          <a:bodyPr/>
          <a:lstStyle/>
          <a:p>
            <a:pPr marL="342900" indent="-342900">
              <a:buFont typeface="Wingdings" pitchFamily="2" charset="2"/>
              <a:buNone/>
            </a:pPr>
            <a:r>
              <a:rPr lang="en-US" altLang="zh-CN" sz="1400" b="1">
                <a:cs typeface="Arial" charset="0"/>
              </a:rPr>
              <a:t>3</a:t>
            </a:r>
            <a:r>
              <a:rPr lang="zh-CN" altLang="en-US" sz="1400" b="1">
                <a:cs typeface="Arial" charset="0"/>
              </a:rPr>
              <a:t>月</a:t>
            </a:r>
            <a:r>
              <a:rPr lang="en-US" altLang="zh-CN" sz="1400" b="1">
                <a:cs typeface="Arial" charset="0"/>
              </a:rPr>
              <a:t>8</a:t>
            </a:r>
            <a:r>
              <a:rPr lang="zh-CN" altLang="en-US" sz="1400" b="1">
                <a:cs typeface="Arial" charset="0"/>
              </a:rPr>
              <a:t>日	 </a:t>
            </a:r>
            <a:r>
              <a:rPr lang="zh-CN" altLang="en-US" sz="1400">
                <a:cs typeface="Arial" charset="0"/>
              </a:rPr>
              <a:t>预订住宿和活动地点</a:t>
            </a:r>
          </a:p>
          <a:p>
            <a:pPr marL="342900" indent="-342900">
              <a:buFont typeface="Wingdings" pitchFamily="2" charset="2"/>
              <a:buNone/>
            </a:pPr>
            <a:endParaRPr lang="en-US" altLang="zh-CN" sz="1400" b="1">
              <a:cs typeface="Arial" charset="0"/>
            </a:endParaRPr>
          </a:p>
        </p:txBody>
      </p:sp>
      <p:sp>
        <p:nvSpPr>
          <p:cNvPr id="15" name="Text Placeholder 3"/>
          <p:cNvSpPr txBox="1">
            <a:spLocks/>
          </p:cNvSpPr>
          <p:nvPr/>
        </p:nvSpPr>
        <p:spPr bwMode="auto">
          <a:xfrm>
            <a:off x="1500188" y="2000250"/>
            <a:ext cx="8358187" cy="500063"/>
          </a:xfrm>
          <a:prstGeom prst="rect">
            <a:avLst/>
          </a:prstGeom>
          <a:noFill/>
          <a:ln w="9525">
            <a:noFill/>
            <a:miter lim="800000"/>
            <a:headEnd/>
            <a:tailEnd/>
          </a:ln>
        </p:spPr>
        <p:txBody>
          <a:bodyPr/>
          <a:lstStyle/>
          <a:p>
            <a:pPr marL="342900" indent="-342900">
              <a:buFont typeface="Wingdings" pitchFamily="2" charset="2"/>
              <a:buNone/>
            </a:pPr>
            <a:r>
              <a:rPr lang="en-US" altLang="zh-CN" sz="1400" b="1">
                <a:cs typeface="Arial" charset="0"/>
              </a:rPr>
              <a:t>4</a:t>
            </a:r>
            <a:r>
              <a:rPr lang="zh-CN" altLang="en-US" sz="1400" b="1">
                <a:cs typeface="Arial" charset="0"/>
              </a:rPr>
              <a:t>月</a:t>
            </a:r>
            <a:r>
              <a:rPr lang="en-US" altLang="zh-CN" sz="1400" b="1">
                <a:cs typeface="Arial" charset="0"/>
              </a:rPr>
              <a:t>16</a:t>
            </a:r>
            <a:r>
              <a:rPr lang="zh-CN" altLang="en-US" sz="1400" b="1">
                <a:cs typeface="Arial" charset="0"/>
              </a:rPr>
              <a:t>日   </a:t>
            </a:r>
            <a:r>
              <a:rPr lang="zh-CN" altLang="en-US" sz="1400">
                <a:cs typeface="Arial" charset="0"/>
              </a:rPr>
              <a:t>有兴趣报名参加”截止日期</a:t>
            </a:r>
            <a:r>
              <a:rPr lang="en-US" altLang="zh-CN" sz="1400">
                <a:cs typeface="Arial" charset="0"/>
              </a:rPr>
              <a:t>-3</a:t>
            </a:r>
            <a:r>
              <a:rPr lang="zh-CN" altLang="en-US" sz="1400">
                <a:cs typeface="Arial" charset="0"/>
              </a:rPr>
              <a:t>支波兰队，</a:t>
            </a:r>
            <a:r>
              <a:rPr lang="en-US" altLang="zh-CN" sz="1400">
                <a:cs typeface="Arial" charset="0"/>
              </a:rPr>
              <a:t>1</a:t>
            </a:r>
            <a:r>
              <a:rPr lang="zh-CN" altLang="en-US" sz="1400">
                <a:cs typeface="Arial" charset="0"/>
              </a:rPr>
              <a:t>支英国队，</a:t>
            </a:r>
            <a:r>
              <a:rPr lang="en-US" altLang="zh-CN" sz="1400">
                <a:cs typeface="Arial" charset="0"/>
              </a:rPr>
              <a:t>2</a:t>
            </a:r>
            <a:r>
              <a:rPr lang="zh-CN" altLang="en-US" sz="1400">
                <a:cs typeface="Arial" charset="0"/>
              </a:rPr>
              <a:t>支中国队，</a:t>
            </a:r>
            <a:r>
              <a:rPr lang="en-US" altLang="zh-CN" sz="1400">
                <a:cs typeface="Arial" charset="0"/>
              </a:rPr>
              <a:t>1</a:t>
            </a:r>
            <a:r>
              <a:rPr lang="zh-CN" altLang="en-US" sz="1400">
                <a:cs typeface="Arial" charset="0"/>
              </a:rPr>
              <a:t>支乌克兰队，</a:t>
            </a:r>
          </a:p>
          <a:p>
            <a:pPr marL="342900" indent="-342900">
              <a:buFont typeface="Wingdings" pitchFamily="2" charset="2"/>
              <a:buNone/>
            </a:pPr>
            <a:r>
              <a:rPr lang="en-US" altLang="zh-CN" sz="1400">
                <a:cs typeface="Arial" charset="0"/>
              </a:rPr>
              <a:t>                 1</a:t>
            </a:r>
            <a:r>
              <a:rPr lang="zh-CN" altLang="en-US" sz="1400">
                <a:cs typeface="Arial" charset="0"/>
              </a:rPr>
              <a:t>支印度队，</a:t>
            </a:r>
            <a:r>
              <a:rPr lang="en-US" altLang="zh-CN" sz="1400">
                <a:cs typeface="Arial" charset="0"/>
              </a:rPr>
              <a:t>1</a:t>
            </a:r>
            <a:r>
              <a:rPr lang="zh-CN" altLang="en-US" sz="1400">
                <a:cs typeface="Arial" charset="0"/>
              </a:rPr>
              <a:t>支 俄罗斯队</a:t>
            </a:r>
          </a:p>
          <a:p>
            <a:pPr marL="342900" indent="-342900">
              <a:buFont typeface="Wingdings" pitchFamily="2" charset="2"/>
              <a:buNone/>
            </a:pPr>
            <a:endParaRPr lang="en-US" altLang="zh-CN" sz="1400">
              <a:cs typeface="Arial" charset="0"/>
            </a:endParaRPr>
          </a:p>
          <a:p>
            <a:pPr marL="342900" indent="-342900">
              <a:buFont typeface="Wingdings" pitchFamily="2" charset="2"/>
              <a:buNone/>
            </a:pPr>
            <a:endParaRPr lang="en-US" altLang="zh-CN" sz="1400" b="1">
              <a:cs typeface="Arial" charset="0"/>
            </a:endParaRPr>
          </a:p>
        </p:txBody>
      </p:sp>
      <p:sp>
        <p:nvSpPr>
          <p:cNvPr id="17" name="Text Placeholder 3"/>
          <p:cNvSpPr txBox="1">
            <a:spLocks/>
          </p:cNvSpPr>
          <p:nvPr/>
        </p:nvSpPr>
        <p:spPr bwMode="auto">
          <a:xfrm>
            <a:off x="2286000" y="2928938"/>
            <a:ext cx="3929063" cy="500062"/>
          </a:xfrm>
          <a:prstGeom prst="rect">
            <a:avLst/>
          </a:prstGeom>
          <a:noFill/>
          <a:ln w="9525">
            <a:noFill/>
            <a:miter lim="800000"/>
            <a:headEnd/>
            <a:tailEnd/>
          </a:ln>
        </p:spPr>
        <p:txBody>
          <a:bodyPr/>
          <a:lstStyle/>
          <a:p>
            <a:pPr marL="342900" indent="-342900">
              <a:buFont typeface="Wingdings" pitchFamily="2" charset="2"/>
              <a:buNone/>
            </a:pPr>
            <a:r>
              <a:rPr lang="en-US" altLang="zh-CN" sz="1400" b="1">
                <a:cs typeface="Arial" charset="0"/>
              </a:rPr>
              <a:t>5</a:t>
            </a:r>
            <a:r>
              <a:rPr lang="zh-CN" altLang="en-US" sz="1400" b="1">
                <a:cs typeface="Arial" charset="0"/>
              </a:rPr>
              <a:t>月</a:t>
            </a:r>
            <a:r>
              <a:rPr lang="en-US" altLang="zh-CN" sz="1400" b="1">
                <a:cs typeface="Arial" charset="0"/>
              </a:rPr>
              <a:t>24</a:t>
            </a:r>
            <a:r>
              <a:rPr lang="zh-CN" altLang="en-US" sz="1400" b="1">
                <a:cs typeface="Arial" charset="0"/>
              </a:rPr>
              <a:t>日</a:t>
            </a:r>
            <a:r>
              <a:rPr lang="zh-CN" altLang="en-US" sz="1400">
                <a:cs typeface="Arial" charset="0"/>
              </a:rPr>
              <a:t>        发出“参考材料”</a:t>
            </a:r>
          </a:p>
          <a:p>
            <a:pPr marL="342900" indent="-342900">
              <a:buFont typeface="Wingdings" pitchFamily="2" charset="2"/>
              <a:buNone/>
            </a:pPr>
            <a:endParaRPr lang="en-US" altLang="zh-CN" sz="1400" b="1">
              <a:cs typeface="Arial" charset="0"/>
            </a:endParaRPr>
          </a:p>
        </p:txBody>
      </p:sp>
      <p:sp>
        <p:nvSpPr>
          <p:cNvPr id="19" name="Text Placeholder 3"/>
          <p:cNvSpPr txBox="1">
            <a:spLocks/>
          </p:cNvSpPr>
          <p:nvPr/>
        </p:nvSpPr>
        <p:spPr bwMode="auto">
          <a:xfrm>
            <a:off x="2571750" y="3286125"/>
            <a:ext cx="6215063" cy="500063"/>
          </a:xfrm>
          <a:prstGeom prst="rect">
            <a:avLst/>
          </a:prstGeom>
          <a:noFill/>
          <a:ln w="9525">
            <a:noFill/>
            <a:miter lim="800000"/>
            <a:headEnd/>
            <a:tailEnd/>
          </a:ln>
        </p:spPr>
        <p:txBody>
          <a:bodyPr/>
          <a:lstStyle/>
          <a:p>
            <a:pPr marL="342900" indent="-342900"/>
            <a:r>
              <a:rPr lang="en-US" altLang="zh-CN" sz="1400" b="1">
                <a:cs typeface="Arial" charset="0"/>
              </a:rPr>
              <a:t>6</a:t>
            </a:r>
            <a:r>
              <a:rPr lang="zh-CN" altLang="en-US" sz="1400" b="1">
                <a:cs typeface="Arial" charset="0"/>
              </a:rPr>
              <a:t>月</a:t>
            </a:r>
            <a:r>
              <a:rPr lang="en-US" altLang="zh-CN" sz="1400" b="1">
                <a:cs typeface="Arial" charset="0"/>
              </a:rPr>
              <a:t>7</a:t>
            </a:r>
            <a:r>
              <a:rPr lang="zh-CN" altLang="en-US" sz="1400" b="1">
                <a:cs typeface="Arial" charset="0"/>
              </a:rPr>
              <a:t>日	</a:t>
            </a:r>
            <a:r>
              <a:rPr lang="en-US" altLang="zh-CN" sz="1400">
                <a:cs typeface="Arial" charset="0"/>
              </a:rPr>
              <a:t>2</a:t>
            </a:r>
            <a:r>
              <a:rPr lang="zh-CN" altLang="en-US" sz="1400">
                <a:cs typeface="Arial" charset="0"/>
              </a:rPr>
              <a:t>支西南威尔士队和</a:t>
            </a:r>
            <a:r>
              <a:rPr lang="en-US" altLang="zh-CN" sz="1400">
                <a:cs typeface="Arial" charset="0"/>
              </a:rPr>
              <a:t>2</a:t>
            </a:r>
            <a:r>
              <a:rPr lang="zh-CN" altLang="en-US" sz="1400">
                <a:cs typeface="Arial" charset="0"/>
              </a:rPr>
              <a:t>支昆士兰队确定参加比赛</a:t>
            </a:r>
          </a:p>
          <a:p>
            <a:pPr marL="342900" indent="-342900">
              <a:buFont typeface="Wingdings" pitchFamily="2" charset="2"/>
              <a:buNone/>
            </a:pPr>
            <a:endParaRPr lang="en-US" altLang="zh-CN" sz="1400">
              <a:cs typeface="Arial" charset="0"/>
            </a:endParaRPr>
          </a:p>
          <a:p>
            <a:pPr marL="342900" indent="-342900">
              <a:buFont typeface="Wingdings" pitchFamily="2" charset="2"/>
              <a:buNone/>
            </a:pPr>
            <a:endParaRPr lang="en-US" altLang="zh-CN" sz="1400" b="1">
              <a:cs typeface="Arial" charset="0"/>
            </a:endParaRPr>
          </a:p>
        </p:txBody>
      </p:sp>
      <p:sp>
        <p:nvSpPr>
          <p:cNvPr id="21" name="Text Placeholder 3"/>
          <p:cNvSpPr txBox="1">
            <a:spLocks/>
          </p:cNvSpPr>
          <p:nvPr/>
        </p:nvSpPr>
        <p:spPr bwMode="auto">
          <a:xfrm>
            <a:off x="3286125" y="4143375"/>
            <a:ext cx="4071938" cy="428625"/>
          </a:xfrm>
          <a:prstGeom prst="rect">
            <a:avLst/>
          </a:prstGeom>
          <a:noFill/>
          <a:ln w="9525">
            <a:noFill/>
            <a:miter lim="800000"/>
            <a:headEnd/>
            <a:tailEnd/>
          </a:ln>
        </p:spPr>
        <p:txBody>
          <a:bodyPr/>
          <a:lstStyle/>
          <a:p>
            <a:pPr marL="342900" indent="-342900">
              <a:buFont typeface="Wingdings" pitchFamily="2" charset="2"/>
              <a:buNone/>
            </a:pPr>
            <a:r>
              <a:rPr lang="en-US" altLang="zh-CN" sz="1400" b="1">
                <a:cs typeface="Arial" charset="0"/>
              </a:rPr>
              <a:t>7</a:t>
            </a:r>
            <a:r>
              <a:rPr lang="zh-CN" altLang="en-US" sz="1400" b="1">
                <a:cs typeface="Arial" charset="0"/>
              </a:rPr>
              <a:t>月</a:t>
            </a:r>
            <a:r>
              <a:rPr lang="en-US" altLang="zh-CN" sz="1400" b="1">
                <a:cs typeface="Arial" charset="0"/>
              </a:rPr>
              <a:t>14</a:t>
            </a:r>
            <a:r>
              <a:rPr lang="zh-CN" altLang="en-US" sz="1400" b="1">
                <a:cs typeface="Arial" charset="0"/>
              </a:rPr>
              <a:t>日	 </a:t>
            </a:r>
            <a:r>
              <a:rPr lang="zh-CN" altLang="en-US" sz="1400">
                <a:cs typeface="Arial" charset="0"/>
              </a:rPr>
              <a:t>“</a:t>
            </a:r>
            <a:r>
              <a:rPr lang="en-US" altLang="zh-CN" sz="1400">
                <a:cs typeface="Arial" charset="0"/>
              </a:rPr>
              <a:t>Consol Energy” </a:t>
            </a:r>
            <a:r>
              <a:rPr lang="zh-CN" altLang="en-US" sz="1400">
                <a:cs typeface="Arial" charset="0"/>
              </a:rPr>
              <a:t>队确认参加</a:t>
            </a:r>
          </a:p>
          <a:p>
            <a:pPr marL="342900" indent="-342900">
              <a:buFont typeface="Wingdings" pitchFamily="2" charset="2"/>
              <a:buNone/>
            </a:pPr>
            <a:endParaRPr lang="en-US" altLang="zh-CN" sz="1400" b="1">
              <a:cs typeface="Arial" charset="0"/>
            </a:endParaRPr>
          </a:p>
        </p:txBody>
      </p:sp>
      <p:sp>
        <p:nvSpPr>
          <p:cNvPr id="23" name="Text Placeholder 3"/>
          <p:cNvSpPr txBox="1">
            <a:spLocks/>
          </p:cNvSpPr>
          <p:nvPr/>
        </p:nvSpPr>
        <p:spPr bwMode="auto">
          <a:xfrm>
            <a:off x="4071938" y="5072063"/>
            <a:ext cx="3500437" cy="285750"/>
          </a:xfrm>
          <a:prstGeom prst="rect">
            <a:avLst/>
          </a:prstGeom>
          <a:noFill/>
          <a:ln w="9525">
            <a:noFill/>
            <a:miter lim="800000"/>
            <a:headEnd/>
            <a:tailEnd/>
          </a:ln>
        </p:spPr>
        <p:txBody>
          <a:bodyPr/>
          <a:lstStyle/>
          <a:p>
            <a:pPr marL="342900" indent="-342900">
              <a:buFont typeface="Wingdings" pitchFamily="2" charset="2"/>
              <a:buNone/>
            </a:pPr>
            <a:r>
              <a:rPr lang="en-US" altLang="zh-CN" sz="1400" b="1">
                <a:cs typeface="Arial" charset="0"/>
              </a:rPr>
              <a:t>8</a:t>
            </a:r>
            <a:r>
              <a:rPr lang="zh-CN" altLang="en-US" sz="1400" b="1">
                <a:cs typeface="Arial" charset="0"/>
              </a:rPr>
              <a:t>月</a:t>
            </a:r>
            <a:r>
              <a:rPr lang="en-US" altLang="zh-CN" sz="1400" b="1">
                <a:cs typeface="Arial" charset="0"/>
              </a:rPr>
              <a:t>4</a:t>
            </a:r>
            <a:r>
              <a:rPr lang="zh-CN" altLang="en-US" sz="1400" b="1">
                <a:cs typeface="Arial" charset="0"/>
              </a:rPr>
              <a:t>日	 </a:t>
            </a:r>
            <a:r>
              <a:rPr lang="zh-CN" altLang="en-US" sz="1400">
                <a:cs typeface="Arial" charset="0"/>
              </a:rPr>
              <a:t>“</a:t>
            </a:r>
            <a:r>
              <a:rPr lang="en-US" altLang="zh-CN" sz="1400">
                <a:cs typeface="Arial" charset="0"/>
              </a:rPr>
              <a:t>Doe Run” </a:t>
            </a:r>
            <a:r>
              <a:rPr lang="zh-CN" altLang="en-US" sz="1400">
                <a:cs typeface="Arial" charset="0"/>
              </a:rPr>
              <a:t>确认参加</a:t>
            </a:r>
          </a:p>
          <a:p>
            <a:pPr marL="342900" indent="-342900">
              <a:buFont typeface="Wingdings" pitchFamily="2" charset="2"/>
              <a:buNone/>
            </a:pPr>
            <a:endParaRPr lang="en-US" altLang="zh-CN" sz="1400" b="1">
              <a:cs typeface="Arial" charset="0"/>
            </a:endParaRPr>
          </a:p>
        </p:txBody>
      </p:sp>
      <p:sp>
        <p:nvSpPr>
          <p:cNvPr id="24" name="Text Placeholder 3"/>
          <p:cNvSpPr txBox="1">
            <a:spLocks/>
          </p:cNvSpPr>
          <p:nvPr/>
        </p:nvSpPr>
        <p:spPr bwMode="auto">
          <a:xfrm>
            <a:off x="4643438" y="5572125"/>
            <a:ext cx="3071812" cy="285750"/>
          </a:xfrm>
          <a:prstGeom prst="rect">
            <a:avLst/>
          </a:prstGeom>
          <a:noFill/>
          <a:ln w="9525">
            <a:noFill/>
            <a:miter lim="800000"/>
            <a:headEnd/>
            <a:tailEnd/>
          </a:ln>
        </p:spPr>
        <p:txBody>
          <a:bodyPr/>
          <a:lstStyle/>
          <a:p>
            <a:pPr marL="342900" indent="-342900">
              <a:buFont typeface="Wingdings" pitchFamily="2" charset="2"/>
              <a:buNone/>
            </a:pPr>
            <a:r>
              <a:rPr lang="en-US" altLang="zh-CN" sz="1400" b="1">
                <a:cs typeface="Arial" charset="0"/>
              </a:rPr>
              <a:t>11</a:t>
            </a:r>
            <a:r>
              <a:rPr lang="zh-CN" altLang="en-US" sz="1400" b="1">
                <a:cs typeface="Arial" charset="0"/>
              </a:rPr>
              <a:t>月</a:t>
            </a:r>
            <a:r>
              <a:rPr lang="en-US" altLang="zh-CN" sz="1400" b="1">
                <a:cs typeface="Arial" charset="0"/>
              </a:rPr>
              <a:t>6</a:t>
            </a:r>
            <a:r>
              <a:rPr lang="zh-CN" altLang="en-US" sz="1400" b="1">
                <a:cs typeface="Arial" charset="0"/>
              </a:rPr>
              <a:t>日	 </a:t>
            </a:r>
            <a:r>
              <a:rPr lang="zh-CN" altLang="en-US" sz="1400">
                <a:cs typeface="Arial" charset="0"/>
              </a:rPr>
              <a:t>参赛队开始到达</a:t>
            </a:r>
          </a:p>
          <a:p>
            <a:pPr marL="342900" indent="-342900">
              <a:buFont typeface="Wingdings" pitchFamily="2" charset="2"/>
              <a:buNone/>
            </a:pPr>
            <a:endParaRPr lang="en-US" altLang="zh-CN" sz="1400" b="1">
              <a:cs typeface="Arial" charset="0"/>
            </a:endParaRPr>
          </a:p>
        </p:txBody>
      </p:sp>
      <p:sp>
        <p:nvSpPr>
          <p:cNvPr id="16" name="Text Placeholder 3"/>
          <p:cNvSpPr txBox="1">
            <a:spLocks/>
          </p:cNvSpPr>
          <p:nvPr/>
        </p:nvSpPr>
        <p:spPr bwMode="auto">
          <a:xfrm>
            <a:off x="3786188" y="6000750"/>
            <a:ext cx="3071812" cy="285750"/>
          </a:xfrm>
          <a:prstGeom prst="rect">
            <a:avLst/>
          </a:prstGeom>
          <a:noFill/>
          <a:ln w="9525">
            <a:noFill/>
            <a:miter lim="800000"/>
            <a:headEnd/>
            <a:tailEnd/>
          </a:ln>
        </p:spPr>
        <p:txBody>
          <a:bodyPr/>
          <a:lstStyle/>
          <a:p>
            <a:pPr marL="342900" indent="-342900"/>
            <a:r>
              <a:rPr lang="en-US" altLang="zh-CN" sz="1400" b="1">
                <a:cs typeface="Arial" charset="0"/>
              </a:rPr>
              <a:t>11</a:t>
            </a:r>
            <a:r>
              <a:rPr lang="zh-CN" altLang="en-US" sz="1400" b="1">
                <a:cs typeface="Arial" charset="0"/>
              </a:rPr>
              <a:t>月</a:t>
            </a:r>
            <a:r>
              <a:rPr lang="en-US" altLang="zh-CN" sz="1400" b="1">
                <a:cs typeface="Arial" charset="0"/>
              </a:rPr>
              <a:t>11</a:t>
            </a:r>
            <a:r>
              <a:rPr lang="zh-CN" altLang="en-US" sz="1400" b="1">
                <a:cs typeface="Arial" charset="0"/>
              </a:rPr>
              <a:t>日  竞赛开始</a:t>
            </a:r>
          </a:p>
          <a:p>
            <a:pPr marL="342900" indent="-342900">
              <a:buFont typeface="Wingdings" pitchFamily="2" charset="2"/>
              <a:buNone/>
            </a:pPr>
            <a:endParaRPr lang="en-US" altLang="zh-CN" sz="1400">
              <a:cs typeface="Arial" charset="0"/>
            </a:endParaRPr>
          </a:p>
          <a:p>
            <a:pPr marL="342900" indent="-342900">
              <a:buFont typeface="Wingdings" pitchFamily="2" charset="2"/>
              <a:buNone/>
            </a:pPr>
            <a:endParaRPr lang="en-US" altLang="zh-CN" sz="1400" b="1">
              <a:cs typeface="Arial" charset="0"/>
            </a:endParaRPr>
          </a:p>
        </p:txBody>
      </p:sp>
      <p:pic>
        <p:nvPicPr>
          <p:cNvPr id="1026" name="Picture 2"/>
          <p:cNvPicPr>
            <a:picLocks noChangeAspect="1" noChangeArrowheads="1"/>
          </p:cNvPicPr>
          <p:nvPr/>
        </p:nvPicPr>
        <p:blipFill>
          <a:blip r:embed="rId3"/>
          <a:srcRect/>
          <a:stretch>
            <a:fillRect/>
          </a:stretch>
        </p:blipFill>
        <p:spPr bwMode="auto">
          <a:xfrm>
            <a:off x="285750" y="3929063"/>
            <a:ext cx="1643063" cy="1747837"/>
          </a:xfrm>
          <a:prstGeom prst="rect">
            <a:avLst/>
          </a:prstGeom>
          <a:noFill/>
          <a:ln w="9525">
            <a:noFill/>
            <a:miter lim="800000"/>
            <a:headEnd/>
            <a:tailEnd/>
          </a:ln>
        </p:spPr>
      </p:pic>
      <p:sp>
        <p:nvSpPr>
          <p:cNvPr id="30" name="Text Placeholder 3"/>
          <p:cNvSpPr txBox="1">
            <a:spLocks/>
          </p:cNvSpPr>
          <p:nvPr/>
        </p:nvSpPr>
        <p:spPr bwMode="auto">
          <a:xfrm>
            <a:off x="1908175" y="2492375"/>
            <a:ext cx="8358188" cy="500063"/>
          </a:xfrm>
          <a:prstGeom prst="rect">
            <a:avLst/>
          </a:prstGeom>
          <a:noFill/>
          <a:ln w="9525">
            <a:noFill/>
            <a:miter lim="800000"/>
            <a:headEnd/>
            <a:tailEnd/>
          </a:ln>
        </p:spPr>
        <p:txBody>
          <a:bodyPr/>
          <a:lstStyle/>
          <a:p>
            <a:pPr marL="342900" indent="-342900"/>
            <a:r>
              <a:rPr lang="en-US" altLang="zh-CN" sz="1400" b="1">
                <a:cs typeface="Arial" charset="0"/>
              </a:rPr>
              <a:t>4</a:t>
            </a:r>
            <a:r>
              <a:rPr lang="zh-CN" altLang="en-US" sz="1400" b="1">
                <a:cs typeface="Arial" charset="0"/>
              </a:rPr>
              <a:t>月</a:t>
            </a:r>
            <a:r>
              <a:rPr lang="en-US" altLang="zh-CN" sz="1400" b="1">
                <a:cs typeface="Arial" charset="0"/>
              </a:rPr>
              <a:t>30</a:t>
            </a:r>
            <a:r>
              <a:rPr lang="zh-CN" altLang="en-US" sz="1400" b="1">
                <a:cs typeface="Arial" charset="0"/>
              </a:rPr>
              <a:t>日	 </a:t>
            </a:r>
            <a:r>
              <a:rPr lang="zh-CN" altLang="en-US" sz="1400">
                <a:cs typeface="Arial" charset="0"/>
              </a:rPr>
              <a:t>发布“竞赛信息”和注册表格</a:t>
            </a:r>
          </a:p>
          <a:p>
            <a:pPr marL="342900" indent="-342900">
              <a:buFont typeface="Wingdings" pitchFamily="2" charset="2"/>
              <a:buNone/>
            </a:pPr>
            <a:endParaRPr lang="en-US" altLang="zh-CN" sz="1400">
              <a:cs typeface="Arial" charset="0"/>
            </a:endParaRPr>
          </a:p>
          <a:p>
            <a:pPr marL="342900" indent="-342900">
              <a:buFont typeface="Wingdings" pitchFamily="2" charset="2"/>
              <a:buNone/>
            </a:pPr>
            <a:endParaRPr lang="en-US" altLang="zh-CN" sz="1400" b="1">
              <a:cs typeface="Arial" charset="0"/>
            </a:endParaRPr>
          </a:p>
        </p:txBody>
      </p:sp>
      <p:sp>
        <p:nvSpPr>
          <p:cNvPr id="31" name="Text Placeholder 3"/>
          <p:cNvSpPr txBox="1">
            <a:spLocks/>
          </p:cNvSpPr>
          <p:nvPr/>
        </p:nvSpPr>
        <p:spPr bwMode="auto">
          <a:xfrm>
            <a:off x="2928938" y="3716338"/>
            <a:ext cx="6215062" cy="500062"/>
          </a:xfrm>
          <a:prstGeom prst="rect">
            <a:avLst/>
          </a:prstGeom>
          <a:noFill/>
          <a:ln w="9525">
            <a:noFill/>
            <a:miter lim="800000"/>
            <a:headEnd/>
            <a:tailEnd/>
          </a:ln>
        </p:spPr>
        <p:txBody>
          <a:bodyPr/>
          <a:lstStyle/>
          <a:p>
            <a:pPr marL="342900" indent="-342900"/>
            <a:r>
              <a:rPr lang="en-US" altLang="zh-CN" sz="1400" b="1">
                <a:cs typeface="Arial" charset="0"/>
              </a:rPr>
              <a:t>6</a:t>
            </a:r>
            <a:r>
              <a:rPr lang="zh-CN" altLang="en-US" sz="1400" b="1">
                <a:cs typeface="Arial" charset="0"/>
              </a:rPr>
              <a:t>月</a:t>
            </a:r>
            <a:r>
              <a:rPr lang="en-US" altLang="zh-CN" sz="1400" b="1">
                <a:cs typeface="Arial" charset="0"/>
              </a:rPr>
              <a:t>30</a:t>
            </a:r>
            <a:r>
              <a:rPr lang="zh-CN" altLang="en-US" sz="1400" b="1">
                <a:cs typeface="Arial" charset="0"/>
              </a:rPr>
              <a:t>日        团队注册截止</a:t>
            </a:r>
          </a:p>
          <a:p>
            <a:pPr marL="342900" indent="-342900"/>
            <a:endParaRPr lang="en-US" altLang="zh-CN" sz="1400">
              <a:cs typeface="Arial" charset="0"/>
            </a:endParaRPr>
          </a:p>
          <a:p>
            <a:pPr marL="342900" indent="-342900">
              <a:buFont typeface="Wingdings" pitchFamily="2" charset="2"/>
              <a:buNone/>
            </a:pPr>
            <a:endParaRPr lang="en-US" altLang="zh-CN" sz="1400">
              <a:cs typeface="Arial" charset="0"/>
            </a:endParaRPr>
          </a:p>
          <a:p>
            <a:pPr marL="342900" indent="-342900">
              <a:buFont typeface="Wingdings" pitchFamily="2" charset="2"/>
              <a:buNone/>
            </a:pPr>
            <a:endParaRPr lang="en-US" altLang="zh-CN" sz="1400">
              <a:cs typeface="Arial" charset="0"/>
            </a:endParaRPr>
          </a:p>
          <a:p>
            <a:pPr marL="342900" indent="-342900">
              <a:buFont typeface="Wingdings" pitchFamily="2" charset="2"/>
              <a:buNone/>
            </a:pPr>
            <a:endParaRPr lang="en-US" altLang="zh-CN" sz="1400">
              <a:cs typeface="Arial" charset="0"/>
            </a:endParaRPr>
          </a:p>
          <a:p>
            <a:pPr marL="342900" indent="-342900">
              <a:buFont typeface="Wingdings" pitchFamily="2" charset="2"/>
              <a:buNone/>
            </a:pPr>
            <a:endParaRPr lang="en-US" altLang="zh-CN" sz="1400" b="1">
              <a:cs typeface="Arial" charset="0"/>
            </a:endParaRPr>
          </a:p>
        </p:txBody>
      </p:sp>
      <p:sp>
        <p:nvSpPr>
          <p:cNvPr id="32" name="Text Placeholder 3"/>
          <p:cNvSpPr txBox="1">
            <a:spLocks/>
          </p:cNvSpPr>
          <p:nvPr/>
        </p:nvSpPr>
        <p:spPr bwMode="auto">
          <a:xfrm>
            <a:off x="3643313" y="4572000"/>
            <a:ext cx="4071937" cy="357188"/>
          </a:xfrm>
          <a:prstGeom prst="rect">
            <a:avLst/>
          </a:prstGeom>
          <a:noFill/>
          <a:ln w="9525">
            <a:noFill/>
            <a:miter lim="800000"/>
            <a:headEnd/>
            <a:tailEnd/>
          </a:ln>
        </p:spPr>
        <p:txBody>
          <a:bodyPr/>
          <a:lstStyle/>
          <a:p>
            <a:pPr marL="342900" indent="-342900"/>
            <a:r>
              <a:rPr lang="en-US" altLang="zh-CN" sz="1400" b="1">
                <a:cs typeface="Arial" charset="0"/>
              </a:rPr>
              <a:t>7</a:t>
            </a:r>
            <a:r>
              <a:rPr lang="zh-CN" altLang="en-US" sz="1400" b="1">
                <a:cs typeface="Arial" charset="0"/>
              </a:rPr>
              <a:t>月</a:t>
            </a:r>
            <a:r>
              <a:rPr lang="en-US" altLang="zh-CN" sz="1400" b="1">
                <a:cs typeface="Arial" charset="0"/>
              </a:rPr>
              <a:t>28</a:t>
            </a:r>
            <a:r>
              <a:rPr lang="zh-CN" altLang="en-US" sz="1400" b="1">
                <a:cs typeface="Arial" charset="0"/>
              </a:rPr>
              <a:t>日	 </a:t>
            </a:r>
            <a:r>
              <a:rPr lang="en-US" altLang="zh-CN" sz="1400">
                <a:cs typeface="Arial" charset="0"/>
              </a:rPr>
              <a:t>Sinagareni </a:t>
            </a:r>
            <a:r>
              <a:rPr lang="zh-CN" altLang="en-US" sz="1400">
                <a:cs typeface="Arial" charset="0"/>
              </a:rPr>
              <a:t>煤矿队确认参加</a:t>
            </a:r>
          </a:p>
          <a:p>
            <a:pPr marL="342900" indent="-342900">
              <a:buFont typeface="Wingdings" pitchFamily="2" charset="2"/>
              <a:buNone/>
            </a:pPr>
            <a:endParaRPr lang="en-US" altLang="zh-CN" sz="1400">
              <a:cs typeface="Arial" charset="0"/>
            </a:endParaRPr>
          </a:p>
          <a:p>
            <a:pPr marL="342900" indent="-342900">
              <a:buFont typeface="Wingdings" pitchFamily="2" charset="2"/>
              <a:buNone/>
            </a:pPr>
            <a:endParaRPr lang="en-US" altLang="zh-CN" sz="1400" b="1">
              <a:cs typeface="Arial" charset="0"/>
            </a:endParaRPr>
          </a:p>
        </p:txBody>
      </p:sp>
      <p:sp>
        <p:nvSpPr>
          <p:cNvPr id="29" name="Rectangle 28"/>
          <p:cNvSpPr/>
          <p:nvPr/>
        </p:nvSpPr>
        <p:spPr>
          <a:xfrm>
            <a:off x="2143108" y="2000240"/>
            <a:ext cx="1071570" cy="338554"/>
          </a:xfrm>
          <a:prstGeom prst="rect">
            <a:avLst/>
          </a:prstGeom>
          <a:solidFill>
            <a:srgbClr val="FFFF00"/>
          </a:solid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9 teams</a:t>
            </a:r>
            <a:endPar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endParaRPr>
          </a:p>
        </p:txBody>
      </p:sp>
      <p:sp>
        <p:nvSpPr>
          <p:cNvPr id="33" name="Rectangle 32"/>
          <p:cNvSpPr/>
          <p:nvPr/>
        </p:nvSpPr>
        <p:spPr>
          <a:xfrm>
            <a:off x="3716331" y="3689352"/>
            <a:ext cx="1357322" cy="338554"/>
          </a:xfrm>
          <a:prstGeom prst="rect">
            <a:avLst/>
          </a:prstGeom>
          <a:solidFill>
            <a:srgbClr val="FFFF00"/>
          </a:solid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12 teams</a:t>
            </a:r>
            <a:endPar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endParaRPr>
          </a:p>
        </p:txBody>
      </p:sp>
      <p:sp>
        <p:nvSpPr>
          <p:cNvPr id="36" name="Rectangle 35"/>
          <p:cNvSpPr/>
          <p:nvPr/>
        </p:nvSpPr>
        <p:spPr>
          <a:xfrm>
            <a:off x="4357686" y="4572008"/>
            <a:ext cx="1357322" cy="338554"/>
          </a:xfrm>
          <a:prstGeom prst="rect">
            <a:avLst/>
          </a:prstGeom>
          <a:solidFill>
            <a:srgbClr val="FFFF00"/>
          </a:solid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15 teams</a:t>
            </a:r>
            <a:endPar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endParaRPr>
          </a:p>
        </p:txBody>
      </p:sp>
      <p:sp>
        <p:nvSpPr>
          <p:cNvPr id="37" name="Rectangle 36"/>
          <p:cNvSpPr/>
          <p:nvPr/>
        </p:nvSpPr>
        <p:spPr>
          <a:xfrm>
            <a:off x="4648201" y="5056199"/>
            <a:ext cx="1357322" cy="338554"/>
          </a:xfrm>
          <a:prstGeom prst="rect">
            <a:avLst/>
          </a:prstGeom>
          <a:solidFill>
            <a:srgbClr val="FFFF00"/>
          </a:solid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16 teams</a:t>
            </a:r>
            <a:endPar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endParaRPr>
          </a:p>
        </p:txBody>
      </p:sp>
      <p:sp>
        <p:nvSpPr>
          <p:cNvPr id="38" name="Rectangle 37"/>
          <p:cNvSpPr/>
          <p:nvPr/>
        </p:nvSpPr>
        <p:spPr>
          <a:xfrm>
            <a:off x="4003671" y="4124330"/>
            <a:ext cx="1357322" cy="338554"/>
          </a:xfrm>
          <a:prstGeom prst="rect">
            <a:avLst/>
          </a:prstGeom>
          <a:solidFill>
            <a:srgbClr val="FFFF00"/>
          </a:solid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rPr>
              <a:t>14 teams</a:t>
            </a:r>
            <a:endPar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dissolve">
                                      <p:cBhvr>
                                        <p:cTn id="15" dur="500"/>
                                        <p:tgtEl>
                                          <p:spTgt spid="28"/>
                                        </p:tgtEl>
                                      </p:cBhvr>
                                    </p:animEffect>
                                  </p:childTnLst>
                                </p:cTn>
                              </p:par>
                              <p:par>
                                <p:cTn id="16" presetID="9" presetClass="entr" presetSubtype="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dissolve">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dissolv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dissolve">
                                      <p:cBhvr>
                                        <p:cTn id="31" dur="500"/>
                                        <p:tgtEl>
                                          <p:spTgt spid="27"/>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dissolve">
                                      <p:cBhvr>
                                        <p:cTn id="36" dur="500"/>
                                        <p:tgtEl>
                                          <p:spTgt spid="29"/>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dissolve">
                                      <p:cBhvr>
                                        <p:cTn id="41" dur="500"/>
                                        <p:tgtEl>
                                          <p:spTgt spid="30"/>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dissolve">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dissolve">
                                      <p:cBhvr>
                                        <p:cTn id="49" dur="500"/>
                                        <p:tgtEl>
                                          <p:spTgt spid="17"/>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dissolv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dissolve">
                                      <p:cBhvr>
                                        <p:cTn id="57" dur="500"/>
                                        <p:tgtEl>
                                          <p:spTgt spid="19"/>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dissolve">
                                      <p:cBhvr>
                                        <p:cTn id="60" dur="5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dissolve">
                                      <p:cBhvr>
                                        <p:cTn id="65" dur="500"/>
                                        <p:tgtEl>
                                          <p:spTgt spid="31"/>
                                        </p:tgtEl>
                                      </p:cBhvr>
                                    </p:animEffect>
                                  </p:childTnLst>
                                </p:cTn>
                              </p:par>
                              <p:par>
                                <p:cTn id="66" presetID="9"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dissolve">
                                      <p:cBhvr>
                                        <p:cTn id="68" dur="500"/>
                                        <p:tgtEl>
                                          <p:spTgt spid="22"/>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dissolve">
                                      <p:cBhvr>
                                        <p:cTn id="73" dur="500"/>
                                        <p:tgtEl>
                                          <p:spTgt spid="33"/>
                                        </p:tgtEl>
                                      </p:cBhvr>
                                    </p:animEffect>
                                  </p:childTnLst>
                                </p:cTn>
                              </p:par>
                            </p:childTnLst>
                          </p:cTn>
                        </p:par>
                      </p:childTnLst>
                    </p:cTn>
                  </p:par>
                  <p:par>
                    <p:cTn id="74" fill="hold">
                      <p:stCondLst>
                        <p:cond delay="indefinite"/>
                      </p:stCondLst>
                      <p:childTnLst>
                        <p:par>
                          <p:cTn id="75" fill="hold">
                            <p:stCondLst>
                              <p:cond delay="0"/>
                            </p:stCondLst>
                            <p:childTnLst>
                              <p:par>
                                <p:cTn id="76" presetID="9" presetClass="entr" presetSubtype="0"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dissolve">
                                      <p:cBhvr>
                                        <p:cTn id="78" dur="500"/>
                                        <p:tgtEl>
                                          <p:spTgt spid="21"/>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35"/>
                                        </p:tgtEl>
                                        <p:attrNameLst>
                                          <p:attrName>style.visibility</p:attrName>
                                        </p:attrNameLst>
                                      </p:cBhvr>
                                      <p:to>
                                        <p:strVal val="visible"/>
                                      </p:to>
                                    </p:set>
                                    <p:animEffect transition="in" filter="dissolve">
                                      <p:cBhvr>
                                        <p:cTn id="81" dur="500"/>
                                        <p:tgtEl>
                                          <p:spTgt spid="35"/>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nodeType="click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dissolve">
                                      <p:cBhvr>
                                        <p:cTn id="86" dur="500"/>
                                        <p:tgtEl>
                                          <p:spTgt spid="38"/>
                                        </p:tgtEl>
                                      </p:cBhvr>
                                    </p:animEffect>
                                  </p:childTnLst>
                                </p:cTn>
                              </p:par>
                            </p:childTnLst>
                          </p:cTn>
                        </p:par>
                      </p:childTnLst>
                    </p:cTn>
                  </p:par>
                  <p:par>
                    <p:cTn id="87" fill="hold">
                      <p:stCondLst>
                        <p:cond delay="indefinite"/>
                      </p:stCondLst>
                      <p:childTnLst>
                        <p:par>
                          <p:cTn id="88" fill="hold">
                            <p:stCondLst>
                              <p:cond delay="0"/>
                            </p:stCondLst>
                            <p:childTnLst>
                              <p:par>
                                <p:cTn id="89" presetID="9"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dissolve">
                                      <p:cBhvr>
                                        <p:cTn id="91" dur="500"/>
                                        <p:tgtEl>
                                          <p:spTgt spid="32"/>
                                        </p:tgtEl>
                                      </p:cBhvr>
                                    </p:animEffect>
                                  </p:childTnLst>
                                </p:cTn>
                              </p:par>
                              <p:par>
                                <p:cTn id="92" presetID="9" presetClass="entr" presetSubtype="0"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dissolve">
                                      <p:cBhvr>
                                        <p:cTn id="94" dur="500"/>
                                        <p:tgtEl>
                                          <p:spTgt spid="34"/>
                                        </p:tgtEl>
                                      </p:cBhvr>
                                    </p:animEffect>
                                  </p:childTnLst>
                                </p:cTn>
                              </p:par>
                            </p:childTnLst>
                          </p:cTn>
                        </p:par>
                      </p:childTnLst>
                    </p:cTn>
                  </p:par>
                  <p:par>
                    <p:cTn id="95" fill="hold">
                      <p:stCondLst>
                        <p:cond delay="indefinite"/>
                      </p:stCondLst>
                      <p:childTnLst>
                        <p:par>
                          <p:cTn id="96" fill="hold">
                            <p:stCondLst>
                              <p:cond delay="0"/>
                            </p:stCondLst>
                            <p:childTnLst>
                              <p:par>
                                <p:cTn id="97" presetID="9" presetClass="entr" presetSubtype="0" fill="hold" nodeType="click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dissolve">
                                      <p:cBhvr>
                                        <p:cTn id="99" dur="500"/>
                                        <p:tgtEl>
                                          <p:spTgt spid="36"/>
                                        </p:tgtEl>
                                      </p:cBhvr>
                                    </p:animEffect>
                                  </p:childTnLst>
                                </p:cTn>
                              </p:par>
                            </p:childTnLst>
                          </p:cTn>
                        </p:par>
                      </p:childTnLst>
                    </p:cTn>
                  </p:par>
                  <p:par>
                    <p:cTn id="100" fill="hold">
                      <p:stCondLst>
                        <p:cond delay="indefinite"/>
                      </p:stCondLst>
                      <p:childTnLst>
                        <p:par>
                          <p:cTn id="101" fill="hold">
                            <p:stCondLst>
                              <p:cond delay="0"/>
                            </p:stCondLst>
                            <p:childTnLst>
                              <p:par>
                                <p:cTn id="102" presetID="9" presetClass="entr" presetSubtype="0" fill="hold" grpId="0" nodeType="clickEffect">
                                  <p:stCondLst>
                                    <p:cond delay="0"/>
                                  </p:stCondLst>
                                  <p:childTnLst>
                                    <p:set>
                                      <p:cBhvr>
                                        <p:cTn id="103" dur="1" fill="hold">
                                          <p:stCondLst>
                                            <p:cond delay="0"/>
                                          </p:stCondLst>
                                        </p:cTn>
                                        <p:tgtEl>
                                          <p:spTgt spid="23"/>
                                        </p:tgtEl>
                                        <p:attrNameLst>
                                          <p:attrName>style.visibility</p:attrName>
                                        </p:attrNameLst>
                                      </p:cBhvr>
                                      <p:to>
                                        <p:strVal val="visible"/>
                                      </p:to>
                                    </p:set>
                                    <p:animEffect transition="in" filter="dissolve">
                                      <p:cBhvr>
                                        <p:cTn id="104" dur="500"/>
                                        <p:tgtEl>
                                          <p:spTgt spid="23"/>
                                        </p:tgtEl>
                                      </p:cBhvr>
                                    </p:animEffect>
                                  </p:childTnLst>
                                </p:cTn>
                              </p:par>
                              <p:par>
                                <p:cTn id="105" presetID="9" presetClass="entr" presetSubtype="0"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dissolve">
                                      <p:cBhvr>
                                        <p:cTn id="107" dur="500"/>
                                        <p:tgtEl>
                                          <p:spTgt spid="25"/>
                                        </p:tgtEl>
                                      </p:cBhvr>
                                    </p:animEffect>
                                  </p:childTnLst>
                                </p:cTn>
                              </p:par>
                            </p:childTnLst>
                          </p:cTn>
                        </p:par>
                      </p:childTnLst>
                    </p:cTn>
                  </p:par>
                  <p:par>
                    <p:cTn id="108" fill="hold">
                      <p:stCondLst>
                        <p:cond delay="indefinite"/>
                      </p:stCondLst>
                      <p:childTnLst>
                        <p:par>
                          <p:cTn id="109" fill="hold">
                            <p:stCondLst>
                              <p:cond delay="0"/>
                            </p:stCondLst>
                            <p:childTnLst>
                              <p:par>
                                <p:cTn id="110" presetID="9" presetClass="entr" presetSubtype="0" fill="hold"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dissolve">
                                      <p:cBhvr>
                                        <p:cTn id="112" dur="500"/>
                                        <p:tgtEl>
                                          <p:spTgt spid="37"/>
                                        </p:tgtEl>
                                      </p:cBhvr>
                                    </p:animEffect>
                                  </p:childTnLst>
                                </p:cTn>
                              </p:par>
                            </p:childTnLst>
                          </p:cTn>
                        </p:par>
                      </p:childTnLst>
                    </p:cTn>
                  </p:par>
                  <p:par>
                    <p:cTn id="113" fill="hold">
                      <p:stCondLst>
                        <p:cond delay="indefinite"/>
                      </p:stCondLst>
                      <p:childTnLst>
                        <p:par>
                          <p:cTn id="114" fill="hold">
                            <p:stCondLst>
                              <p:cond delay="0"/>
                            </p:stCondLst>
                            <p:childTnLst>
                              <p:par>
                                <p:cTn id="115" presetID="9" presetClass="entr" presetSubtype="0" fill="hold" grpId="0" nodeType="click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dissolve">
                                      <p:cBhvr>
                                        <p:cTn id="1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7" grpId="0" animBg="1"/>
      <p:bldP spid="28" grpId="0" animBg="1"/>
      <p:bldP spid="25" grpId="0" animBg="1"/>
      <p:bldP spid="22" grpId="0" animBg="1"/>
      <p:bldP spid="34" grpId="0" animBg="1"/>
      <p:bldP spid="26" grpId="0" animBg="1"/>
      <p:bldP spid="20" grpId="0" animBg="1"/>
      <p:bldP spid="18" grpId="0" animBg="1"/>
      <p:bldP spid="13" grpId="0"/>
      <p:bldP spid="14" grpId="0"/>
      <p:bldP spid="15" grpId="0"/>
      <p:bldP spid="17" grpId="0"/>
      <p:bldP spid="19" grpId="0"/>
      <p:bldP spid="21" grpId="0"/>
      <p:bldP spid="23" grpId="0"/>
      <p:bldP spid="24" grpId="0"/>
      <p:bldP spid="16"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8625" y="214313"/>
            <a:ext cx="7858125" cy="500062"/>
          </a:xfrm>
        </p:spPr>
        <p:txBody>
          <a:bodyPr vert="horz" wrap="square" lIns="91440" tIns="45720" rIns="91440" bIns="45720" numCol="1" anchor="t" anchorCtr="0" compatLnSpc="1">
            <a:prstTxWarp prst="textNoShape">
              <a:avLst/>
            </a:prstTxWarp>
          </a:bodyPr>
          <a:lstStyle/>
          <a:p>
            <a:pPr fontAlgn="base">
              <a:spcAft>
                <a:spcPct val="0"/>
              </a:spcAft>
            </a:pPr>
            <a:r>
              <a:rPr lang="zh-CN" altLang="en-AU" smtClean="0">
                <a:effectLst>
                  <a:outerShdw blurRad="38100" dist="38100" dir="2700000" algn="tl">
                    <a:srgbClr val="C0C0C0"/>
                  </a:outerShdw>
                </a:effectLst>
                <a:latin typeface="Arial" charset="0"/>
                <a:cs typeface="Arial" charset="0"/>
              </a:rPr>
              <a:t>比赛周</a:t>
            </a:r>
            <a:endParaRPr lang="zh-CN" altLang="en-US" smtClean="0">
              <a:effectLst>
                <a:outerShdw blurRad="38100" dist="38100" dir="2700000" algn="tl">
                  <a:srgbClr val="C0C0C0"/>
                </a:outerShdw>
              </a:effectLst>
              <a:latin typeface="Arial" charset="0"/>
              <a:cs typeface="Arial" charset="0"/>
            </a:endParaRPr>
          </a:p>
        </p:txBody>
      </p:sp>
      <p:sp>
        <p:nvSpPr>
          <p:cNvPr id="15362" name="Text Placeholder 3"/>
          <p:cNvSpPr txBox="1">
            <a:spLocks/>
          </p:cNvSpPr>
          <p:nvPr/>
        </p:nvSpPr>
        <p:spPr bwMode="auto">
          <a:xfrm>
            <a:off x="857250" y="1714500"/>
            <a:ext cx="2786063" cy="642938"/>
          </a:xfrm>
          <a:prstGeom prst="rect">
            <a:avLst/>
          </a:prstGeom>
          <a:noFill/>
          <a:ln w="9525">
            <a:noFill/>
            <a:miter lim="800000"/>
            <a:headEnd/>
            <a:tailEnd/>
          </a:ln>
        </p:spPr>
        <p:txBody>
          <a:bodyPr/>
          <a:lstStyle/>
          <a:p>
            <a:pPr marL="342900" indent="-342900">
              <a:buFont typeface="Wingdings" pitchFamily="2" charset="2"/>
              <a:buNone/>
            </a:pPr>
            <a:r>
              <a:rPr lang="zh-CN" altLang="en-US" sz="2400" b="1">
                <a:cs typeface="Arial" charset="0"/>
              </a:rPr>
              <a:t>旅游活动</a:t>
            </a:r>
          </a:p>
        </p:txBody>
      </p:sp>
      <p:pic>
        <p:nvPicPr>
          <p:cNvPr id="15363" name="Picture 2" descr="C:\Users\steve.tonegato.CSPL.000\Desktop\IMRC REPORT PRESENTATION\Social photos\P1030407.JPG"/>
          <p:cNvPicPr>
            <a:picLocks noChangeAspect="1" noChangeArrowheads="1"/>
          </p:cNvPicPr>
          <p:nvPr/>
        </p:nvPicPr>
        <p:blipFill>
          <a:blip r:embed="rId3"/>
          <a:srcRect/>
          <a:stretch>
            <a:fillRect/>
          </a:stretch>
        </p:blipFill>
        <p:spPr bwMode="auto">
          <a:xfrm>
            <a:off x="4857750" y="214313"/>
            <a:ext cx="4095750" cy="3071812"/>
          </a:xfrm>
          <a:prstGeom prst="rect">
            <a:avLst/>
          </a:prstGeom>
          <a:noFill/>
          <a:ln w="9525">
            <a:noFill/>
            <a:miter lim="800000"/>
            <a:headEnd/>
            <a:tailEnd/>
          </a:ln>
        </p:spPr>
      </p:pic>
      <p:pic>
        <p:nvPicPr>
          <p:cNvPr id="15364" name="Picture 3" descr="C:\Users\steve.tonegato.CSPL.000\Desktop\IMRC REPORT PRESENTATION\Social photos\P1030442.JPG"/>
          <p:cNvPicPr>
            <a:picLocks noChangeAspect="1" noChangeArrowheads="1"/>
          </p:cNvPicPr>
          <p:nvPr/>
        </p:nvPicPr>
        <p:blipFill>
          <a:blip r:embed="rId4"/>
          <a:srcRect/>
          <a:stretch>
            <a:fillRect/>
          </a:stretch>
        </p:blipFill>
        <p:spPr bwMode="auto">
          <a:xfrm>
            <a:off x="428625" y="3429000"/>
            <a:ext cx="4286250" cy="3214688"/>
          </a:xfrm>
          <a:prstGeom prst="rect">
            <a:avLst/>
          </a:prstGeom>
          <a:noFill/>
          <a:ln w="9525">
            <a:noFill/>
            <a:miter lim="800000"/>
            <a:headEnd/>
            <a:tailEnd/>
          </a:ln>
        </p:spPr>
      </p:pic>
      <p:pic>
        <p:nvPicPr>
          <p:cNvPr id="15365" name="Picture 4" descr="C:\Users\steve.tonegato.CSPL.000\Desktop\IMRC REPORT PRESENTATION\Social photos\P1030447.JPG"/>
          <p:cNvPicPr>
            <a:picLocks noChangeAspect="1" noChangeArrowheads="1"/>
          </p:cNvPicPr>
          <p:nvPr/>
        </p:nvPicPr>
        <p:blipFill>
          <a:blip r:embed="rId5"/>
          <a:srcRect/>
          <a:stretch>
            <a:fillRect/>
          </a:stretch>
        </p:blipFill>
        <p:spPr bwMode="auto">
          <a:xfrm>
            <a:off x="4857750" y="3429000"/>
            <a:ext cx="4191000" cy="3143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No box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No boxes</Template>
  <TotalTime>5009</TotalTime>
  <Words>4481</Words>
  <Application>Microsoft Office PowerPoint</Application>
  <PresentationFormat>全屏显示(4:3)</PresentationFormat>
  <Paragraphs>386</Paragraphs>
  <Slides>46</Slides>
  <Notes>22</Notes>
  <HiddenSlides>0</HiddenSlides>
  <MMClips>0</MMClips>
  <ScaleCrop>false</ScaleCrop>
  <HeadingPairs>
    <vt:vector size="6" baseType="variant">
      <vt:variant>
        <vt:lpstr>已用的字体</vt:lpstr>
      </vt:variant>
      <vt:variant>
        <vt:i4>5</vt:i4>
      </vt:variant>
      <vt:variant>
        <vt:lpstr>演示文稿设计模板</vt:lpstr>
      </vt:variant>
      <vt:variant>
        <vt:i4>3</vt:i4>
      </vt:variant>
      <vt:variant>
        <vt:lpstr>幻灯片标题</vt:lpstr>
      </vt:variant>
      <vt:variant>
        <vt:i4>46</vt:i4>
      </vt:variant>
    </vt:vector>
  </HeadingPairs>
  <TitlesOfParts>
    <vt:vector size="54" baseType="lpstr">
      <vt:lpstr>Arial</vt:lpstr>
      <vt:lpstr>宋体</vt:lpstr>
      <vt:lpstr>Calibri</vt:lpstr>
      <vt:lpstr>Verdana</vt:lpstr>
      <vt:lpstr>Wingdings</vt:lpstr>
      <vt:lpstr>No boxes</vt:lpstr>
      <vt:lpstr>No boxes</vt:lpstr>
      <vt:lpstr>No boxes</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Coal Services Pty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rebecca.hoggard</dc:creator>
  <cp:lastModifiedBy>张芳向 Netboy</cp:lastModifiedBy>
  <cp:revision>391</cp:revision>
  <dcterms:created xsi:type="dcterms:W3CDTF">2010-04-07T22:39:38Z</dcterms:created>
  <dcterms:modified xsi:type="dcterms:W3CDTF">2011-09-28T08:20:47Z</dcterms:modified>
</cp:coreProperties>
</file>